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5.jpg" ContentType="image/png"/>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8" r:id="rId4"/>
    <p:sldMasterId id="2147484327" r:id="rId5"/>
    <p:sldMasterId id="2147484340" r:id="rId6"/>
  </p:sldMasterIdLst>
  <p:notesMasterIdLst>
    <p:notesMasterId r:id="rId29"/>
  </p:notesMasterIdLst>
  <p:sldIdLst>
    <p:sldId id="360" r:id="rId7"/>
    <p:sldId id="298" r:id="rId8"/>
    <p:sldId id="361" r:id="rId9"/>
    <p:sldId id="373" r:id="rId10"/>
    <p:sldId id="363" r:id="rId11"/>
    <p:sldId id="333" r:id="rId12"/>
    <p:sldId id="375" r:id="rId13"/>
    <p:sldId id="322" r:id="rId14"/>
    <p:sldId id="326" r:id="rId15"/>
    <p:sldId id="364" r:id="rId16"/>
    <p:sldId id="267" r:id="rId17"/>
    <p:sldId id="271" r:id="rId18"/>
    <p:sldId id="268" r:id="rId19"/>
    <p:sldId id="277" r:id="rId20"/>
    <p:sldId id="269" r:id="rId21"/>
    <p:sldId id="276" r:id="rId22"/>
    <p:sldId id="270" r:id="rId23"/>
    <p:sldId id="274" r:id="rId24"/>
    <p:sldId id="273" r:id="rId25"/>
    <p:sldId id="376" r:id="rId26"/>
    <p:sldId id="377" r:id="rId27"/>
    <p:sldId id="304" r:id="rId28"/>
  </p:sldIdLst>
  <p:sldSz cx="12192000" cy="6858000"/>
  <p:notesSz cx="6858000" cy="9144000"/>
  <p:defaultTextStyle>
    <a:defPPr>
      <a:defRPr lang="en-US"/>
    </a:defPPr>
    <a:lvl1pPr marL="0" algn="l" defTabSz="913969" rtl="0" eaLnBrk="1" latinLnBrk="0" hangingPunct="1">
      <a:defRPr sz="1900" kern="1200">
        <a:solidFill>
          <a:schemeClr val="tx1"/>
        </a:solidFill>
        <a:latin typeface="+mn-lt"/>
        <a:ea typeface="+mn-ea"/>
        <a:cs typeface="+mn-cs"/>
      </a:defRPr>
    </a:lvl1pPr>
    <a:lvl2pPr marL="456975" algn="l" defTabSz="913969" rtl="0" eaLnBrk="1" latinLnBrk="0" hangingPunct="1">
      <a:defRPr sz="1900" kern="1200">
        <a:solidFill>
          <a:schemeClr val="tx1"/>
        </a:solidFill>
        <a:latin typeface="+mn-lt"/>
        <a:ea typeface="+mn-ea"/>
        <a:cs typeface="+mn-cs"/>
      </a:defRPr>
    </a:lvl2pPr>
    <a:lvl3pPr marL="913969" algn="l" defTabSz="913969" rtl="0" eaLnBrk="1" latinLnBrk="0" hangingPunct="1">
      <a:defRPr sz="1900" kern="1200">
        <a:solidFill>
          <a:schemeClr val="tx1"/>
        </a:solidFill>
        <a:latin typeface="+mn-lt"/>
        <a:ea typeface="+mn-ea"/>
        <a:cs typeface="+mn-cs"/>
      </a:defRPr>
    </a:lvl3pPr>
    <a:lvl4pPr marL="1370954" algn="l" defTabSz="913969" rtl="0" eaLnBrk="1" latinLnBrk="0" hangingPunct="1">
      <a:defRPr sz="1900" kern="1200">
        <a:solidFill>
          <a:schemeClr val="tx1"/>
        </a:solidFill>
        <a:latin typeface="+mn-lt"/>
        <a:ea typeface="+mn-ea"/>
        <a:cs typeface="+mn-cs"/>
      </a:defRPr>
    </a:lvl4pPr>
    <a:lvl5pPr marL="1827938" algn="l" defTabSz="913969" rtl="0" eaLnBrk="1" latinLnBrk="0" hangingPunct="1">
      <a:defRPr sz="1900" kern="1200">
        <a:solidFill>
          <a:schemeClr val="tx1"/>
        </a:solidFill>
        <a:latin typeface="+mn-lt"/>
        <a:ea typeface="+mn-ea"/>
        <a:cs typeface="+mn-cs"/>
      </a:defRPr>
    </a:lvl5pPr>
    <a:lvl6pPr marL="2284934" algn="l" defTabSz="913969" rtl="0" eaLnBrk="1" latinLnBrk="0" hangingPunct="1">
      <a:defRPr sz="1900" kern="1200">
        <a:solidFill>
          <a:schemeClr val="tx1"/>
        </a:solidFill>
        <a:latin typeface="+mn-lt"/>
        <a:ea typeface="+mn-ea"/>
        <a:cs typeface="+mn-cs"/>
      </a:defRPr>
    </a:lvl6pPr>
    <a:lvl7pPr marL="2741906" algn="l" defTabSz="913969" rtl="0" eaLnBrk="1" latinLnBrk="0" hangingPunct="1">
      <a:defRPr sz="1900" kern="1200">
        <a:solidFill>
          <a:schemeClr val="tx1"/>
        </a:solidFill>
        <a:latin typeface="+mn-lt"/>
        <a:ea typeface="+mn-ea"/>
        <a:cs typeface="+mn-cs"/>
      </a:defRPr>
    </a:lvl7pPr>
    <a:lvl8pPr marL="3198880" algn="l" defTabSz="913969" rtl="0" eaLnBrk="1" latinLnBrk="0" hangingPunct="1">
      <a:defRPr sz="1900" kern="1200">
        <a:solidFill>
          <a:schemeClr val="tx1"/>
        </a:solidFill>
        <a:latin typeface="+mn-lt"/>
        <a:ea typeface="+mn-ea"/>
        <a:cs typeface="+mn-cs"/>
      </a:defRPr>
    </a:lvl8pPr>
    <a:lvl9pPr marL="3655855" algn="l" defTabSz="91396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hintola Kolawole" initials="FK" lastIdx="8" clrIdx="0">
    <p:extLst>
      <p:ext uri="{19B8F6BF-5375-455C-9EA6-DF929625EA0E}">
        <p15:presenceInfo xmlns:p15="http://schemas.microsoft.com/office/powerpoint/2012/main" userId="S-1-5-21-2505024403-3520612582-1926251520-14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400"/>
    <a:srgbClr val="EAEAEA"/>
    <a:srgbClr val="00FF00"/>
    <a:srgbClr val="81DF41"/>
    <a:srgbClr val="D60093"/>
    <a:srgbClr val="990099"/>
    <a:srgbClr val="7E5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72982" autoAdjust="0"/>
  </p:normalViewPr>
  <p:slideViewPr>
    <p:cSldViewPr snapToGrid="0">
      <p:cViewPr varScale="1">
        <p:scale>
          <a:sx n="49" d="100"/>
          <a:sy n="49" d="100"/>
        </p:scale>
        <p:origin x="131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04T13:18:18.247" idx="8">
    <p:pos x="10" y="10"/>
    <p:text>Can we update the notes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AC5F5E-E653-424F-8790-D4F8CD7B0D5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624F529-2593-4A79-ACBD-F4EC21DCC38D}">
      <dgm:prSet phldrT="[Text]"/>
      <dgm:spPr/>
      <dgm:t>
        <a:bodyPr/>
        <a:lstStyle/>
        <a:p>
          <a:r>
            <a:rPr lang="en-US" dirty="0"/>
            <a:t>Co-production</a:t>
          </a:r>
        </a:p>
      </dgm:t>
    </dgm:pt>
    <dgm:pt modelId="{2C41E15B-FCBE-4BBE-9348-D05FAB4E5F13}" type="parTrans" cxnId="{895579BC-02B6-42E6-BC6F-6769BD2318D3}">
      <dgm:prSet/>
      <dgm:spPr/>
      <dgm:t>
        <a:bodyPr/>
        <a:lstStyle/>
        <a:p>
          <a:endParaRPr lang="en-US"/>
        </a:p>
      </dgm:t>
    </dgm:pt>
    <dgm:pt modelId="{FFE500E0-2FBD-406B-8672-56B90B1951EF}" type="sibTrans" cxnId="{895579BC-02B6-42E6-BC6F-6769BD2318D3}">
      <dgm:prSet/>
      <dgm:spPr/>
      <dgm:t>
        <a:bodyPr/>
        <a:lstStyle/>
        <a:p>
          <a:endParaRPr lang="en-US"/>
        </a:p>
      </dgm:t>
    </dgm:pt>
    <dgm:pt modelId="{5CAA7E7F-68B9-4DA4-B85B-E7757A4399A3}">
      <dgm:prSet phldrT="[Text]"/>
      <dgm:spPr/>
      <dgm:t>
        <a:bodyPr/>
        <a:lstStyle/>
        <a:p>
          <a:r>
            <a:rPr lang="en-US" dirty="0"/>
            <a:t>Engagement </a:t>
          </a:r>
        </a:p>
      </dgm:t>
    </dgm:pt>
    <dgm:pt modelId="{863C1182-0E56-42C0-A4BC-9138866193D8}" type="parTrans" cxnId="{62AFA6A3-D685-4AFF-B287-B20EC1C1A854}">
      <dgm:prSet/>
      <dgm:spPr/>
      <dgm:t>
        <a:bodyPr/>
        <a:lstStyle/>
        <a:p>
          <a:endParaRPr lang="en-US"/>
        </a:p>
      </dgm:t>
    </dgm:pt>
    <dgm:pt modelId="{7C9ACB9E-15CC-4888-AE38-EE51868F9E73}" type="sibTrans" cxnId="{62AFA6A3-D685-4AFF-B287-B20EC1C1A854}">
      <dgm:prSet/>
      <dgm:spPr/>
      <dgm:t>
        <a:bodyPr/>
        <a:lstStyle/>
        <a:p>
          <a:endParaRPr lang="en-US"/>
        </a:p>
      </dgm:t>
    </dgm:pt>
    <dgm:pt modelId="{2D48A5F9-69E8-4F81-B552-A7A8EF1E02BD}">
      <dgm:prSet phldrT="[Text]"/>
      <dgm:spPr/>
      <dgm:t>
        <a:bodyPr/>
        <a:lstStyle/>
        <a:p>
          <a:r>
            <a:rPr lang="en-US"/>
            <a:t>Consultation</a:t>
          </a:r>
        </a:p>
      </dgm:t>
    </dgm:pt>
    <dgm:pt modelId="{5FBA85F5-3214-4614-945A-767B5B316E04}" type="parTrans" cxnId="{A6B57819-2837-49F7-A24D-811FEE442ABB}">
      <dgm:prSet/>
      <dgm:spPr/>
      <dgm:t>
        <a:bodyPr/>
        <a:lstStyle/>
        <a:p>
          <a:endParaRPr lang="en-US"/>
        </a:p>
      </dgm:t>
    </dgm:pt>
    <dgm:pt modelId="{80409075-DA15-48A1-931B-1D7D88590E3A}" type="sibTrans" cxnId="{A6B57819-2837-49F7-A24D-811FEE442ABB}">
      <dgm:prSet/>
      <dgm:spPr/>
      <dgm:t>
        <a:bodyPr/>
        <a:lstStyle/>
        <a:p>
          <a:endParaRPr lang="en-US"/>
        </a:p>
      </dgm:t>
    </dgm:pt>
    <dgm:pt modelId="{F6EBD5EC-7114-4342-BABC-7DE3319E03AF}">
      <dgm:prSet phldrT="[Text]"/>
      <dgm:spPr/>
      <dgm:t>
        <a:bodyPr/>
        <a:lstStyle/>
        <a:p>
          <a:r>
            <a:rPr lang="en-US" dirty="0"/>
            <a:t>Informing</a:t>
          </a:r>
        </a:p>
      </dgm:t>
    </dgm:pt>
    <dgm:pt modelId="{5624A4EB-1460-4416-84CD-FA208EF7F4D6}" type="parTrans" cxnId="{DADEF813-9214-48AE-AC56-84F7776C6D95}">
      <dgm:prSet/>
      <dgm:spPr/>
      <dgm:t>
        <a:bodyPr/>
        <a:lstStyle/>
        <a:p>
          <a:endParaRPr lang="en-US"/>
        </a:p>
      </dgm:t>
    </dgm:pt>
    <dgm:pt modelId="{54B07CE6-26B9-4817-922E-D776516C03C9}" type="sibTrans" cxnId="{DADEF813-9214-48AE-AC56-84F7776C6D95}">
      <dgm:prSet/>
      <dgm:spPr/>
      <dgm:t>
        <a:bodyPr/>
        <a:lstStyle/>
        <a:p>
          <a:endParaRPr lang="en-US"/>
        </a:p>
      </dgm:t>
    </dgm:pt>
    <dgm:pt modelId="{B5260749-294A-43CE-AF22-B16F9E858708}">
      <dgm:prSet phldrT="[Text]"/>
      <dgm:spPr/>
      <dgm:t>
        <a:bodyPr/>
        <a:lstStyle/>
        <a:p>
          <a:r>
            <a:rPr lang="en-US" dirty="0"/>
            <a:t>Educating</a:t>
          </a:r>
        </a:p>
      </dgm:t>
    </dgm:pt>
    <dgm:pt modelId="{C9421AFE-5715-4900-9E48-01B8C8F98BF1}" type="parTrans" cxnId="{B730FB41-6FE2-4A5F-AACA-FC312FA15005}">
      <dgm:prSet/>
      <dgm:spPr/>
      <dgm:t>
        <a:bodyPr/>
        <a:lstStyle/>
        <a:p>
          <a:endParaRPr lang="en-US"/>
        </a:p>
      </dgm:t>
    </dgm:pt>
    <dgm:pt modelId="{7CB47281-B3F7-419A-BE3A-474E86A0EA67}" type="sibTrans" cxnId="{B730FB41-6FE2-4A5F-AACA-FC312FA15005}">
      <dgm:prSet/>
      <dgm:spPr/>
      <dgm:t>
        <a:bodyPr/>
        <a:lstStyle/>
        <a:p>
          <a:endParaRPr lang="en-US"/>
        </a:p>
      </dgm:t>
    </dgm:pt>
    <dgm:pt modelId="{7022B743-DCA7-4266-AB76-BC1D334A13B7}" type="pres">
      <dgm:prSet presAssocID="{03AC5F5E-E653-424F-8790-D4F8CD7B0D52}" presName="linear" presStyleCnt="0">
        <dgm:presLayoutVars>
          <dgm:animLvl val="lvl"/>
          <dgm:resizeHandles val="exact"/>
        </dgm:presLayoutVars>
      </dgm:prSet>
      <dgm:spPr/>
    </dgm:pt>
    <dgm:pt modelId="{9DFD3E22-26F9-402A-A55A-C7AB1B452E2C}" type="pres">
      <dgm:prSet presAssocID="{4624F529-2593-4A79-ACBD-F4EC21DCC38D}" presName="parentText" presStyleLbl="node1" presStyleIdx="0" presStyleCnt="5">
        <dgm:presLayoutVars>
          <dgm:chMax val="0"/>
          <dgm:bulletEnabled val="1"/>
        </dgm:presLayoutVars>
      </dgm:prSet>
      <dgm:spPr/>
    </dgm:pt>
    <dgm:pt modelId="{0632CD0D-16FB-493C-A4A7-ADE09FF804E1}" type="pres">
      <dgm:prSet presAssocID="{FFE500E0-2FBD-406B-8672-56B90B1951EF}" presName="spacer" presStyleCnt="0"/>
      <dgm:spPr/>
    </dgm:pt>
    <dgm:pt modelId="{606B18FF-4077-414F-A492-5CE153AD4340}" type="pres">
      <dgm:prSet presAssocID="{5CAA7E7F-68B9-4DA4-B85B-E7757A4399A3}" presName="parentText" presStyleLbl="node1" presStyleIdx="1" presStyleCnt="5">
        <dgm:presLayoutVars>
          <dgm:chMax val="0"/>
          <dgm:bulletEnabled val="1"/>
        </dgm:presLayoutVars>
      </dgm:prSet>
      <dgm:spPr/>
    </dgm:pt>
    <dgm:pt modelId="{3532CD17-077E-4F98-A7FD-FE1220D5EF69}" type="pres">
      <dgm:prSet presAssocID="{7C9ACB9E-15CC-4888-AE38-EE51868F9E73}" presName="spacer" presStyleCnt="0"/>
      <dgm:spPr/>
    </dgm:pt>
    <dgm:pt modelId="{C5CE3DB2-9017-4367-B430-63E9AA656FB7}" type="pres">
      <dgm:prSet presAssocID="{2D48A5F9-69E8-4F81-B552-A7A8EF1E02BD}" presName="parentText" presStyleLbl="node1" presStyleIdx="2" presStyleCnt="5">
        <dgm:presLayoutVars>
          <dgm:chMax val="0"/>
          <dgm:bulletEnabled val="1"/>
        </dgm:presLayoutVars>
      </dgm:prSet>
      <dgm:spPr/>
    </dgm:pt>
    <dgm:pt modelId="{299B40FA-008D-43F0-8EF0-093845DD9306}" type="pres">
      <dgm:prSet presAssocID="{80409075-DA15-48A1-931B-1D7D88590E3A}" presName="spacer" presStyleCnt="0"/>
      <dgm:spPr/>
    </dgm:pt>
    <dgm:pt modelId="{2D6CB47B-C7E9-4331-968F-F4438C7C83C3}" type="pres">
      <dgm:prSet presAssocID="{F6EBD5EC-7114-4342-BABC-7DE3319E03AF}" presName="parentText" presStyleLbl="node1" presStyleIdx="3" presStyleCnt="5">
        <dgm:presLayoutVars>
          <dgm:chMax val="0"/>
          <dgm:bulletEnabled val="1"/>
        </dgm:presLayoutVars>
      </dgm:prSet>
      <dgm:spPr/>
    </dgm:pt>
    <dgm:pt modelId="{1F27C335-9373-4551-83CD-70F5A4B9F157}" type="pres">
      <dgm:prSet presAssocID="{54B07CE6-26B9-4817-922E-D776516C03C9}" presName="spacer" presStyleCnt="0"/>
      <dgm:spPr/>
    </dgm:pt>
    <dgm:pt modelId="{DDF4BDC7-1636-460E-9B92-4F4D15010D5B}" type="pres">
      <dgm:prSet presAssocID="{B5260749-294A-43CE-AF22-B16F9E858708}" presName="parentText" presStyleLbl="node1" presStyleIdx="4" presStyleCnt="5">
        <dgm:presLayoutVars>
          <dgm:chMax val="0"/>
          <dgm:bulletEnabled val="1"/>
        </dgm:presLayoutVars>
      </dgm:prSet>
      <dgm:spPr/>
    </dgm:pt>
  </dgm:ptLst>
  <dgm:cxnLst>
    <dgm:cxn modelId="{DADEF813-9214-48AE-AC56-84F7776C6D95}" srcId="{03AC5F5E-E653-424F-8790-D4F8CD7B0D52}" destId="{F6EBD5EC-7114-4342-BABC-7DE3319E03AF}" srcOrd="3" destOrd="0" parTransId="{5624A4EB-1460-4416-84CD-FA208EF7F4D6}" sibTransId="{54B07CE6-26B9-4817-922E-D776516C03C9}"/>
    <dgm:cxn modelId="{A6B57819-2837-49F7-A24D-811FEE442ABB}" srcId="{03AC5F5E-E653-424F-8790-D4F8CD7B0D52}" destId="{2D48A5F9-69E8-4F81-B552-A7A8EF1E02BD}" srcOrd="2" destOrd="0" parTransId="{5FBA85F5-3214-4614-945A-767B5B316E04}" sibTransId="{80409075-DA15-48A1-931B-1D7D88590E3A}"/>
    <dgm:cxn modelId="{80B80023-F515-4C46-BF9E-8427D35374BC}" type="presOf" srcId="{03AC5F5E-E653-424F-8790-D4F8CD7B0D52}" destId="{7022B743-DCA7-4266-AB76-BC1D334A13B7}" srcOrd="0" destOrd="0" presId="urn:microsoft.com/office/officeart/2005/8/layout/vList2"/>
    <dgm:cxn modelId="{E7FEB924-EAEA-492F-9C33-A00A6F5F1D80}" type="presOf" srcId="{4624F529-2593-4A79-ACBD-F4EC21DCC38D}" destId="{9DFD3E22-26F9-402A-A55A-C7AB1B452E2C}" srcOrd="0" destOrd="0" presId="urn:microsoft.com/office/officeart/2005/8/layout/vList2"/>
    <dgm:cxn modelId="{B730FB41-6FE2-4A5F-AACA-FC312FA15005}" srcId="{03AC5F5E-E653-424F-8790-D4F8CD7B0D52}" destId="{B5260749-294A-43CE-AF22-B16F9E858708}" srcOrd="4" destOrd="0" parTransId="{C9421AFE-5715-4900-9E48-01B8C8F98BF1}" sibTransId="{7CB47281-B3F7-419A-BE3A-474E86A0EA67}"/>
    <dgm:cxn modelId="{989E7E65-1DA7-4E69-97B1-3934802DC9B8}" type="presOf" srcId="{F6EBD5EC-7114-4342-BABC-7DE3319E03AF}" destId="{2D6CB47B-C7E9-4331-968F-F4438C7C83C3}" srcOrd="0" destOrd="0" presId="urn:microsoft.com/office/officeart/2005/8/layout/vList2"/>
    <dgm:cxn modelId="{33F2AF65-EE1A-4B0C-8EA2-61792D588EBC}" type="presOf" srcId="{B5260749-294A-43CE-AF22-B16F9E858708}" destId="{DDF4BDC7-1636-460E-9B92-4F4D15010D5B}" srcOrd="0" destOrd="0" presId="urn:microsoft.com/office/officeart/2005/8/layout/vList2"/>
    <dgm:cxn modelId="{5BEB4A4C-C3B7-4AE6-B795-02C54C15D31D}" type="presOf" srcId="{2D48A5F9-69E8-4F81-B552-A7A8EF1E02BD}" destId="{C5CE3DB2-9017-4367-B430-63E9AA656FB7}" srcOrd="0" destOrd="0" presId="urn:microsoft.com/office/officeart/2005/8/layout/vList2"/>
    <dgm:cxn modelId="{E3E89A89-455B-4A59-B05D-344FC63C7833}" type="presOf" srcId="{5CAA7E7F-68B9-4DA4-B85B-E7757A4399A3}" destId="{606B18FF-4077-414F-A492-5CE153AD4340}" srcOrd="0" destOrd="0" presId="urn:microsoft.com/office/officeart/2005/8/layout/vList2"/>
    <dgm:cxn modelId="{62AFA6A3-D685-4AFF-B287-B20EC1C1A854}" srcId="{03AC5F5E-E653-424F-8790-D4F8CD7B0D52}" destId="{5CAA7E7F-68B9-4DA4-B85B-E7757A4399A3}" srcOrd="1" destOrd="0" parTransId="{863C1182-0E56-42C0-A4BC-9138866193D8}" sibTransId="{7C9ACB9E-15CC-4888-AE38-EE51868F9E73}"/>
    <dgm:cxn modelId="{895579BC-02B6-42E6-BC6F-6769BD2318D3}" srcId="{03AC5F5E-E653-424F-8790-D4F8CD7B0D52}" destId="{4624F529-2593-4A79-ACBD-F4EC21DCC38D}" srcOrd="0" destOrd="0" parTransId="{2C41E15B-FCBE-4BBE-9348-D05FAB4E5F13}" sibTransId="{FFE500E0-2FBD-406B-8672-56B90B1951EF}"/>
    <dgm:cxn modelId="{876D88B8-7B5B-4384-AA1C-56F9F6A98240}" type="presParOf" srcId="{7022B743-DCA7-4266-AB76-BC1D334A13B7}" destId="{9DFD3E22-26F9-402A-A55A-C7AB1B452E2C}" srcOrd="0" destOrd="0" presId="urn:microsoft.com/office/officeart/2005/8/layout/vList2"/>
    <dgm:cxn modelId="{D7091A5E-1E48-4E58-BDE4-7ECB4E004343}" type="presParOf" srcId="{7022B743-DCA7-4266-AB76-BC1D334A13B7}" destId="{0632CD0D-16FB-493C-A4A7-ADE09FF804E1}" srcOrd="1" destOrd="0" presId="urn:microsoft.com/office/officeart/2005/8/layout/vList2"/>
    <dgm:cxn modelId="{BF9ED112-02AD-4988-8EA4-4D2881EE803D}" type="presParOf" srcId="{7022B743-DCA7-4266-AB76-BC1D334A13B7}" destId="{606B18FF-4077-414F-A492-5CE153AD4340}" srcOrd="2" destOrd="0" presId="urn:microsoft.com/office/officeart/2005/8/layout/vList2"/>
    <dgm:cxn modelId="{71BAA59E-7477-4E47-AD2E-77CA34E2AA59}" type="presParOf" srcId="{7022B743-DCA7-4266-AB76-BC1D334A13B7}" destId="{3532CD17-077E-4F98-A7FD-FE1220D5EF69}" srcOrd="3" destOrd="0" presId="urn:microsoft.com/office/officeart/2005/8/layout/vList2"/>
    <dgm:cxn modelId="{D00A6A2F-28CF-431C-A344-3B7542C0E637}" type="presParOf" srcId="{7022B743-DCA7-4266-AB76-BC1D334A13B7}" destId="{C5CE3DB2-9017-4367-B430-63E9AA656FB7}" srcOrd="4" destOrd="0" presId="urn:microsoft.com/office/officeart/2005/8/layout/vList2"/>
    <dgm:cxn modelId="{E6DECD0D-E869-46C1-9C3F-46D7D7EF0291}" type="presParOf" srcId="{7022B743-DCA7-4266-AB76-BC1D334A13B7}" destId="{299B40FA-008D-43F0-8EF0-093845DD9306}" srcOrd="5" destOrd="0" presId="urn:microsoft.com/office/officeart/2005/8/layout/vList2"/>
    <dgm:cxn modelId="{F16C7CDC-D218-4A82-BE8C-30C29C85F15C}" type="presParOf" srcId="{7022B743-DCA7-4266-AB76-BC1D334A13B7}" destId="{2D6CB47B-C7E9-4331-968F-F4438C7C83C3}" srcOrd="6" destOrd="0" presId="urn:microsoft.com/office/officeart/2005/8/layout/vList2"/>
    <dgm:cxn modelId="{EF622B9A-8E74-46B7-8AC2-8B05EB765D9A}" type="presParOf" srcId="{7022B743-DCA7-4266-AB76-BC1D334A13B7}" destId="{1F27C335-9373-4551-83CD-70F5A4B9F157}" srcOrd="7" destOrd="0" presId="urn:microsoft.com/office/officeart/2005/8/layout/vList2"/>
    <dgm:cxn modelId="{23AE9B98-D41A-47E7-9BC8-B3F6EC64F883}" type="presParOf" srcId="{7022B743-DCA7-4266-AB76-BC1D334A13B7}" destId="{DDF4BDC7-1636-460E-9B92-4F4D15010D5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C2976-2125-4381-A55F-3DA061F50D9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E8E64994-F34A-45CC-BE62-1CC16B7ECEFB}">
      <dgm:prSet/>
      <dgm:spPr/>
      <dgm:t>
        <a:bodyPr/>
        <a:lstStyle/>
        <a:p>
          <a:r>
            <a:rPr lang="en-GB" dirty="0"/>
            <a:t>For Barnet Council services</a:t>
          </a:r>
          <a:endParaRPr lang="en-US" dirty="0"/>
        </a:p>
      </dgm:t>
    </dgm:pt>
    <dgm:pt modelId="{9B1E62C9-89B2-4B84-83E0-BE8630D3621C}" type="parTrans" cxnId="{D322B9E5-0719-4132-9CBB-79970C0B50A9}">
      <dgm:prSet/>
      <dgm:spPr/>
      <dgm:t>
        <a:bodyPr/>
        <a:lstStyle/>
        <a:p>
          <a:endParaRPr lang="en-US"/>
        </a:p>
      </dgm:t>
    </dgm:pt>
    <dgm:pt modelId="{05C37176-2F9E-43E4-9274-5148078A7CE9}" type="sibTrans" cxnId="{D322B9E5-0719-4132-9CBB-79970C0B50A9}">
      <dgm:prSet/>
      <dgm:spPr/>
      <dgm:t>
        <a:bodyPr/>
        <a:lstStyle/>
        <a:p>
          <a:endParaRPr lang="en-US"/>
        </a:p>
      </dgm:t>
    </dgm:pt>
    <dgm:pt modelId="{9FF0744C-EC29-43DD-80FD-C0203263E486}">
      <dgm:prSet custT="1"/>
      <dgm:spPr/>
      <dgm:t>
        <a:bodyPr/>
        <a:lstStyle/>
        <a:p>
          <a:r>
            <a:rPr lang="en-GB" sz="1800" dirty="0"/>
            <a:t>Compliments and complaints</a:t>
          </a:r>
          <a:endParaRPr lang="en-US" sz="1800" dirty="0"/>
        </a:p>
      </dgm:t>
    </dgm:pt>
    <dgm:pt modelId="{DC1D49B5-2016-45BE-B7CE-EE0F098F85C8}" type="parTrans" cxnId="{547B37FD-C874-4A4A-9BD2-20680DD0F85F}">
      <dgm:prSet/>
      <dgm:spPr/>
      <dgm:t>
        <a:bodyPr/>
        <a:lstStyle/>
        <a:p>
          <a:endParaRPr lang="en-US"/>
        </a:p>
      </dgm:t>
    </dgm:pt>
    <dgm:pt modelId="{E166A57A-EEA8-4158-9B8F-96E5AFCE26D7}" type="sibTrans" cxnId="{547B37FD-C874-4A4A-9BD2-20680DD0F85F}">
      <dgm:prSet/>
      <dgm:spPr/>
      <dgm:t>
        <a:bodyPr/>
        <a:lstStyle/>
        <a:p>
          <a:endParaRPr lang="en-US"/>
        </a:p>
      </dgm:t>
    </dgm:pt>
    <dgm:pt modelId="{E60D5838-29AA-4D81-94EF-FBFEE9A77288}">
      <dgm:prSet custT="1"/>
      <dgm:spPr/>
      <dgm:t>
        <a:bodyPr/>
        <a:lstStyle/>
        <a:p>
          <a:r>
            <a:rPr lang="en-GB" sz="1800" dirty="0"/>
            <a:t>The Network – feedback and involvement</a:t>
          </a:r>
          <a:endParaRPr lang="en-US" sz="1800" dirty="0"/>
        </a:p>
      </dgm:t>
    </dgm:pt>
    <dgm:pt modelId="{D568103F-985F-4882-90F1-D06B26C260B2}" type="parTrans" cxnId="{D30ADDCE-9596-4C4F-81DE-03D4F15E3363}">
      <dgm:prSet/>
      <dgm:spPr/>
      <dgm:t>
        <a:bodyPr/>
        <a:lstStyle/>
        <a:p>
          <a:endParaRPr lang="en-US"/>
        </a:p>
      </dgm:t>
    </dgm:pt>
    <dgm:pt modelId="{2686C297-D1EA-4388-8D0D-D409A24A3248}" type="sibTrans" cxnId="{D30ADDCE-9596-4C4F-81DE-03D4F15E3363}">
      <dgm:prSet/>
      <dgm:spPr/>
      <dgm:t>
        <a:bodyPr/>
        <a:lstStyle/>
        <a:p>
          <a:endParaRPr lang="en-US"/>
        </a:p>
      </dgm:t>
    </dgm:pt>
    <dgm:pt modelId="{4CF23530-C715-43BC-B221-1A621A98A5DB}">
      <dgm:prSet/>
      <dgm:spPr/>
      <dgm:t>
        <a:bodyPr/>
        <a:lstStyle/>
        <a:p>
          <a:r>
            <a:rPr lang="en-GB"/>
            <a:t>For Wellbeing Hub</a:t>
          </a:r>
          <a:endParaRPr lang="en-US"/>
        </a:p>
      </dgm:t>
    </dgm:pt>
    <dgm:pt modelId="{9D8DF85A-D9E7-4BA6-B877-2E88A2F46F11}" type="parTrans" cxnId="{78DE2E90-0870-40A7-AC67-19A689D7874F}">
      <dgm:prSet/>
      <dgm:spPr/>
      <dgm:t>
        <a:bodyPr/>
        <a:lstStyle/>
        <a:p>
          <a:endParaRPr lang="en-US"/>
        </a:p>
      </dgm:t>
    </dgm:pt>
    <dgm:pt modelId="{4AE5A2F6-C9F9-4F3D-9B50-4CA1C87E3594}" type="sibTrans" cxnId="{78DE2E90-0870-40A7-AC67-19A689D7874F}">
      <dgm:prSet/>
      <dgm:spPr/>
      <dgm:t>
        <a:bodyPr/>
        <a:lstStyle/>
        <a:p>
          <a:endParaRPr lang="en-US"/>
        </a:p>
      </dgm:t>
    </dgm:pt>
    <dgm:pt modelId="{BAA8A205-F154-465C-BC72-E097E19BB60F}">
      <dgm:prSet/>
      <dgm:spPr/>
      <dgm:t>
        <a:bodyPr/>
        <a:lstStyle/>
        <a:p>
          <a:r>
            <a:rPr lang="en-GB" dirty="0"/>
            <a:t>Feedback forms as part of the service</a:t>
          </a:r>
          <a:endParaRPr lang="en-US" dirty="0"/>
        </a:p>
      </dgm:t>
    </dgm:pt>
    <dgm:pt modelId="{68E3C6C4-E6EA-463A-942B-880946E5B89D}" type="parTrans" cxnId="{EF740B77-CC31-4279-8D9D-C9C2B0996F36}">
      <dgm:prSet/>
      <dgm:spPr/>
      <dgm:t>
        <a:bodyPr/>
        <a:lstStyle/>
        <a:p>
          <a:endParaRPr lang="en-US"/>
        </a:p>
      </dgm:t>
    </dgm:pt>
    <dgm:pt modelId="{5A2AB6CC-1B99-46F9-9E20-1445684E3D9D}" type="sibTrans" cxnId="{EF740B77-CC31-4279-8D9D-C9C2B0996F36}">
      <dgm:prSet/>
      <dgm:spPr/>
      <dgm:t>
        <a:bodyPr/>
        <a:lstStyle/>
        <a:p>
          <a:endParaRPr lang="en-US"/>
        </a:p>
      </dgm:t>
    </dgm:pt>
    <dgm:pt modelId="{A93C98BB-D2CE-468F-808F-855E468766A8}">
      <dgm:prSet/>
      <dgm:spPr/>
      <dgm:t>
        <a:bodyPr/>
        <a:lstStyle/>
        <a:p>
          <a:r>
            <a:rPr lang="en-GB"/>
            <a:t>For Mental Health Trust</a:t>
          </a:r>
          <a:endParaRPr lang="en-US"/>
        </a:p>
      </dgm:t>
    </dgm:pt>
    <dgm:pt modelId="{66BC247F-FFFA-4969-9D20-E94BFC1A727B}" type="parTrans" cxnId="{E3336A10-060E-4517-9BF4-FA855FD75B7D}">
      <dgm:prSet/>
      <dgm:spPr/>
      <dgm:t>
        <a:bodyPr/>
        <a:lstStyle/>
        <a:p>
          <a:endParaRPr lang="en-US"/>
        </a:p>
      </dgm:t>
    </dgm:pt>
    <dgm:pt modelId="{FC53A53F-9410-4250-9F52-756CE8F15B65}" type="sibTrans" cxnId="{E3336A10-060E-4517-9BF4-FA855FD75B7D}">
      <dgm:prSet/>
      <dgm:spPr/>
      <dgm:t>
        <a:bodyPr/>
        <a:lstStyle/>
        <a:p>
          <a:endParaRPr lang="en-US"/>
        </a:p>
      </dgm:t>
    </dgm:pt>
    <dgm:pt modelId="{D3EDF232-F700-45DC-97E5-4CEF314B52B6}">
      <dgm:prSet/>
      <dgm:spPr/>
      <dgm:t>
        <a:bodyPr/>
        <a:lstStyle/>
        <a:p>
          <a:r>
            <a:rPr lang="en-GB" dirty="0"/>
            <a:t>Patient experience team – compliments and complaints</a:t>
          </a:r>
          <a:endParaRPr lang="en-US" dirty="0"/>
        </a:p>
      </dgm:t>
    </dgm:pt>
    <dgm:pt modelId="{2A6E903D-340F-492E-8855-18B5FD32CB66}" type="parTrans" cxnId="{40B3188F-E151-48C1-8A10-B160C7D9BBF6}">
      <dgm:prSet/>
      <dgm:spPr/>
      <dgm:t>
        <a:bodyPr/>
        <a:lstStyle/>
        <a:p>
          <a:endParaRPr lang="en-US"/>
        </a:p>
      </dgm:t>
    </dgm:pt>
    <dgm:pt modelId="{6843D273-C264-4255-A1E3-4C1EEDFFD78A}" type="sibTrans" cxnId="{40B3188F-E151-48C1-8A10-B160C7D9BBF6}">
      <dgm:prSet/>
      <dgm:spPr/>
      <dgm:t>
        <a:bodyPr/>
        <a:lstStyle/>
        <a:p>
          <a:endParaRPr lang="en-US"/>
        </a:p>
      </dgm:t>
    </dgm:pt>
    <dgm:pt modelId="{BE39AA21-736C-4008-A0D2-45CB6C21430D}">
      <dgm:prSet/>
      <dgm:spPr/>
      <dgm:t>
        <a:bodyPr/>
        <a:lstStyle/>
        <a:p>
          <a:r>
            <a:rPr lang="en-GB" dirty="0"/>
            <a:t>In-patient feedback</a:t>
          </a:r>
          <a:endParaRPr lang="en-US" dirty="0"/>
        </a:p>
      </dgm:t>
    </dgm:pt>
    <dgm:pt modelId="{F0D29F1E-17FA-4545-A273-986F4A720F1F}" type="parTrans" cxnId="{1648D73C-E570-433C-A8C8-49086BCD3FCC}">
      <dgm:prSet/>
      <dgm:spPr/>
      <dgm:t>
        <a:bodyPr/>
        <a:lstStyle/>
        <a:p>
          <a:endParaRPr lang="en-US"/>
        </a:p>
      </dgm:t>
    </dgm:pt>
    <dgm:pt modelId="{58B073BA-ED85-4DFE-A0E3-158EA4AF8E08}" type="sibTrans" cxnId="{1648D73C-E570-433C-A8C8-49086BCD3FCC}">
      <dgm:prSet/>
      <dgm:spPr/>
      <dgm:t>
        <a:bodyPr/>
        <a:lstStyle/>
        <a:p>
          <a:endParaRPr lang="en-US"/>
        </a:p>
      </dgm:t>
    </dgm:pt>
    <dgm:pt modelId="{7CD8E9D5-BF0B-487C-8837-A0F1AE00D388}">
      <dgm:prSet custT="1"/>
      <dgm:spPr/>
      <dgm:t>
        <a:bodyPr/>
        <a:lstStyle/>
        <a:p>
          <a:r>
            <a:rPr lang="en-US" sz="1800" dirty="0"/>
            <a:t>Involvement Board / People Bank</a:t>
          </a:r>
        </a:p>
      </dgm:t>
    </dgm:pt>
    <dgm:pt modelId="{0748CBDB-93FD-4D34-9A59-ECE77D860885}" type="parTrans" cxnId="{6D374E05-D74D-47E5-84CC-5DBB84FF97E6}">
      <dgm:prSet/>
      <dgm:spPr/>
      <dgm:t>
        <a:bodyPr/>
        <a:lstStyle/>
        <a:p>
          <a:endParaRPr lang="en-US"/>
        </a:p>
      </dgm:t>
    </dgm:pt>
    <dgm:pt modelId="{D0C951E2-6476-4C5E-A485-5E75B878FBA1}" type="sibTrans" cxnId="{6D374E05-D74D-47E5-84CC-5DBB84FF97E6}">
      <dgm:prSet/>
      <dgm:spPr/>
      <dgm:t>
        <a:bodyPr/>
        <a:lstStyle/>
        <a:p>
          <a:endParaRPr lang="en-US"/>
        </a:p>
      </dgm:t>
    </dgm:pt>
    <dgm:pt modelId="{8CAF28C5-BF63-4A5B-82FE-D5D107A6EE1E}">
      <dgm:prSet/>
      <dgm:spPr/>
      <dgm:t>
        <a:bodyPr/>
        <a:lstStyle/>
        <a:p>
          <a:r>
            <a:rPr lang="en-US" dirty="0"/>
            <a:t>Co-production as the service develops e.g. wellbeing café </a:t>
          </a:r>
        </a:p>
      </dgm:t>
    </dgm:pt>
    <dgm:pt modelId="{0A4D60CC-1F1B-4A5F-B270-5B32735B21B4}" type="parTrans" cxnId="{A4B79EB7-90D6-4EAC-A538-5463E9D22D72}">
      <dgm:prSet/>
      <dgm:spPr/>
      <dgm:t>
        <a:bodyPr/>
        <a:lstStyle/>
        <a:p>
          <a:endParaRPr lang="en-US"/>
        </a:p>
      </dgm:t>
    </dgm:pt>
    <dgm:pt modelId="{B3AF2B74-0F72-4122-BCC4-B5ED3F7AE669}" type="sibTrans" cxnId="{A4B79EB7-90D6-4EAC-A538-5463E9D22D72}">
      <dgm:prSet/>
      <dgm:spPr/>
      <dgm:t>
        <a:bodyPr/>
        <a:lstStyle/>
        <a:p>
          <a:endParaRPr lang="en-US"/>
        </a:p>
      </dgm:t>
    </dgm:pt>
    <dgm:pt modelId="{9691DC4C-6334-49AE-A256-C266C692F2DE}" type="pres">
      <dgm:prSet presAssocID="{DD7C2976-2125-4381-A55F-3DA061F50D97}" presName="Name0" presStyleCnt="0">
        <dgm:presLayoutVars>
          <dgm:dir/>
          <dgm:animLvl val="lvl"/>
          <dgm:resizeHandles val="exact"/>
        </dgm:presLayoutVars>
      </dgm:prSet>
      <dgm:spPr/>
    </dgm:pt>
    <dgm:pt modelId="{1BD5F147-C3E1-484E-9814-6857E90EED6E}" type="pres">
      <dgm:prSet presAssocID="{E8E64994-F34A-45CC-BE62-1CC16B7ECEFB}" presName="linNode" presStyleCnt="0"/>
      <dgm:spPr/>
    </dgm:pt>
    <dgm:pt modelId="{DAA6058D-2D47-493D-8448-93905CD61529}" type="pres">
      <dgm:prSet presAssocID="{E8E64994-F34A-45CC-BE62-1CC16B7ECEFB}" presName="parentText" presStyleLbl="node1" presStyleIdx="0" presStyleCnt="3">
        <dgm:presLayoutVars>
          <dgm:chMax val="1"/>
          <dgm:bulletEnabled val="1"/>
        </dgm:presLayoutVars>
      </dgm:prSet>
      <dgm:spPr/>
    </dgm:pt>
    <dgm:pt modelId="{AFB51FD8-8E97-4171-BA9F-DF4626D745F3}" type="pres">
      <dgm:prSet presAssocID="{E8E64994-F34A-45CC-BE62-1CC16B7ECEFB}" presName="descendantText" presStyleLbl="alignAccFollowNode1" presStyleIdx="0" presStyleCnt="3">
        <dgm:presLayoutVars>
          <dgm:bulletEnabled val="1"/>
        </dgm:presLayoutVars>
      </dgm:prSet>
      <dgm:spPr/>
    </dgm:pt>
    <dgm:pt modelId="{CF22184E-15D5-466A-8D9F-4887B82EF5FB}" type="pres">
      <dgm:prSet presAssocID="{05C37176-2F9E-43E4-9274-5148078A7CE9}" presName="sp" presStyleCnt="0"/>
      <dgm:spPr/>
    </dgm:pt>
    <dgm:pt modelId="{86371E9E-700E-4452-B799-5ABA814FD3BC}" type="pres">
      <dgm:prSet presAssocID="{4CF23530-C715-43BC-B221-1A621A98A5DB}" presName="linNode" presStyleCnt="0"/>
      <dgm:spPr/>
    </dgm:pt>
    <dgm:pt modelId="{64286C3B-F9C0-4031-BF0B-C3EFB19F4333}" type="pres">
      <dgm:prSet presAssocID="{4CF23530-C715-43BC-B221-1A621A98A5DB}" presName="parentText" presStyleLbl="node1" presStyleIdx="1" presStyleCnt="3">
        <dgm:presLayoutVars>
          <dgm:chMax val="1"/>
          <dgm:bulletEnabled val="1"/>
        </dgm:presLayoutVars>
      </dgm:prSet>
      <dgm:spPr/>
    </dgm:pt>
    <dgm:pt modelId="{35BADB6B-6433-45C0-B97D-74AC1233403B}" type="pres">
      <dgm:prSet presAssocID="{4CF23530-C715-43BC-B221-1A621A98A5DB}" presName="descendantText" presStyleLbl="alignAccFollowNode1" presStyleIdx="1" presStyleCnt="3">
        <dgm:presLayoutVars>
          <dgm:bulletEnabled val="1"/>
        </dgm:presLayoutVars>
      </dgm:prSet>
      <dgm:spPr/>
    </dgm:pt>
    <dgm:pt modelId="{776E7B0B-C6B4-4526-9700-A89FBF125705}" type="pres">
      <dgm:prSet presAssocID="{4AE5A2F6-C9F9-4F3D-9B50-4CA1C87E3594}" presName="sp" presStyleCnt="0"/>
      <dgm:spPr/>
    </dgm:pt>
    <dgm:pt modelId="{10A7A180-493F-4266-A3D0-03FB1867B1A1}" type="pres">
      <dgm:prSet presAssocID="{A93C98BB-D2CE-468F-808F-855E468766A8}" presName="linNode" presStyleCnt="0"/>
      <dgm:spPr/>
    </dgm:pt>
    <dgm:pt modelId="{03390C73-9A4F-4BC0-B213-8BEA004F1835}" type="pres">
      <dgm:prSet presAssocID="{A93C98BB-D2CE-468F-808F-855E468766A8}" presName="parentText" presStyleLbl="node1" presStyleIdx="2" presStyleCnt="3">
        <dgm:presLayoutVars>
          <dgm:chMax val="1"/>
          <dgm:bulletEnabled val="1"/>
        </dgm:presLayoutVars>
      </dgm:prSet>
      <dgm:spPr/>
    </dgm:pt>
    <dgm:pt modelId="{14F724A1-D53D-4DA6-A727-85A504C32E44}" type="pres">
      <dgm:prSet presAssocID="{A93C98BB-D2CE-468F-808F-855E468766A8}" presName="descendantText" presStyleLbl="alignAccFollowNode1" presStyleIdx="2" presStyleCnt="3">
        <dgm:presLayoutVars>
          <dgm:bulletEnabled val="1"/>
        </dgm:presLayoutVars>
      </dgm:prSet>
      <dgm:spPr/>
    </dgm:pt>
  </dgm:ptLst>
  <dgm:cxnLst>
    <dgm:cxn modelId="{6D374E05-D74D-47E5-84CC-5DBB84FF97E6}" srcId="{E8E64994-F34A-45CC-BE62-1CC16B7ECEFB}" destId="{7CD8E9D5-BF0B-487C-8837-A0F1AE00D388}" srcOrd="2" destOrd="0" parTransId="{0748CBDB-93FD-4D34-9A59-ECE77D860885}" sibTransId="{D0C951E2-6476-4C5E-A485-5E75B878FBA1}"/>
    <dgm:cxn modelId="{8FBCF008-7676-4B77-BB91-D907B258B41D}" type="presOf" srcId="{4CF23530-C715-43BC-B221-1A621A98A5DB}" destId="{64286C3B-F9C0-4031-BF0B-C3EFB19F4333}" srcOrd="0" destOrd="0" presId="urn:microsoft.com/office/officeart/2005/8/layout/vList5"/>
    <dgm:cxn modelId="{E3336A10-060E-4517-9BF4-FA855FD75B7D}" srcId="{DD7C2976-2125-4381-A55F-3DA061F50D97}" destId="{A93C98BB-D2CE-468F-808F-855E468766A8}" srcOrd="2" destOrd="0" parTransId="{66BC247F-FFFA-4969-9D20-E94BFC1A727B}" sibTransId="{FC53A53F-9410-4250-9F52-756CE8F15B65}"/>
    <dgm:cxn modelId="{DB646614-C6C4-4537-B7DB-777A4D8F597A}" type="presOf" srcId="{BE39AA21-736C-4008-A0D2-45CB6C21430D}" destId="{14F724A1-D53D-4DA6-A727-85A504C32E44}" srcOrd="0" destOrd="1" presId="urn:microsoft.com/office/officeart/2005/8/layout/vList5"/>
    <dgm:cxn modelId="{6EC4F21A-2592-4277-AF68-DABB530D5128}" type="presOf" srcId="{E8E64994-F34A-45CC-BE62-1CC16B7ECEFB}" destId="{DAA6058D-2D47-493D-8448-93905CD61529}" srcOrd="0" destOrd="0" presId="urn:microsoft.com/office/officeart/2005/8/layout/vList5"/>
    <dgm:cxn modelId="{0F688F37-208D-4299-AADB-891C0914DF38}" type="presOf" srcId="{8CAF28C5-BF63-4A5B-82FE-D5D107A6EE1E}" destId="{35BADB6B-6433-45C0-B97D-74AC1233403B}" srcOrd="0" destOrd="1" presId="urn:microsoft.com/office/officeart/2005/8/layout/vList5"/>
    <dgm:cxn modelId="{1648D73C-E570-433C-A8C8-49086BCD3FCC}" srcId="{A93C98BB-D2CE-468F-808F-855E468766A8}" destId="{BE39AA21-736C-4008-A0D2-45CB6C21430D}" srcOrd="1" destOrd="0" parTransId="{F0D29F1E-17FA-4545-A273-986F4A720F1F}" sibTransId="{58B073BA-ED85-4DFE-A0E3-158EA4AF8E08}"/>
    <dgm:cxn modelId="{CC426865-46C5-4AF8-9749-E9A0B1A49ACB}" type="presOf" srcId="{BAA8A205-F154-465C-BC72-E097E19BB60F}" destId="{35BADB6B-6433-45C0-B97D-74AC1233403B}" srcOrd="0" destOrd="0" presId="urn:microsoft.com/office/officeart/2005/8/layout/vList5"/>
    <dgm:cxn modelId="{BD3FB750-41BD-4E39-932E-47C47BC859E4}" type="presOf" srcId="{E60D5838-29AA-4D81-94EF-FBFEE9A77288}" destId="{AFB51FD8-8E97-4171-BA9F-DF4626D745F3}" srcOrd="0" destOrd="1" presId="urn:microsoft.com/office/officeart/2005/8/layout/vList5"/>
    <dgm:cxn modelId="{F6D71571-BA45-4D22-8C42-5F6A867298FE}" type="presOf" srcId="{D3EDF232-F700-45DC-97E5-4CEF314B52B6}" destId="{14F724A1-D53D-4DA6-A727-85A504C32E44}" srcOrd="0" destOrd="0" presId="urn:microsoft.com/office/officeart/2005/8/layout/vList5"/>
    <dgm:cxn modelId="{EF740B77-CC31-4279-8D9D-C9C2B0996F36}" srcId="{4CF23530-C715-43BC-B221-1A621A98A5DB}" destId="{BAA8A205-F154-465C-BC72-E097E19BB60F}" srcOrd="0" destOrd="0" parTransId="{68E3C6C4-E6EA-463A-942B-880946E5B89D}" sibTransId="{5A2AB6CC-1B99-46F9-9E20-1445684E3D9D}"/>
    <dgm:cxn modelId="{40B3188F-E151-48C1-8A10-B160C7D9BBF6}" srcId="{A93C98BB-D2CE-468F-808F-855E468766A8}" destId="{D3EDF232-F700-45DC-97E5-4CEF314B52B6}" srcOrd="0" destOrd="0" parTransId="{2A6E903D-340F-492E-8855-18B5FD32CB66}" sibTransId="{6843D273-C264-4255-A1E3-4C1EEDFFD78A}"/>
    <dgm:cxn modelId="{78DE2E90-0870-40A7-AC67-19A689D7874F}" srcId="{DD7C2976-2125-4381-A55F-3DA061F50D97}" destId="{4CF23530-C715-43BC-B221-1A621A98A5DB}" srcOrd="1" destOrd="0" parTransId="{9D8DF85A-D9E7-4BA6-B877-2E88A2F46F11}" sibTransId="{4AE5A2F6-C9F9-4F3D-9B50-4CA1C87E3594}"/>
    <dgm:cxn modelId="{4224279A-81A5-479A-8021-5FAC375C6FAB}" type="presOf" srcId="{A93C98BB-D2CE-468F-808F-855E468766A8}" destId="{03390C73-9A4F-4BC0-B213-8BEA004F1835}" srcOrd="0" destOrd="0" presId="urn:microsoft.com/office/officeart/2005/8/layout/vList5"/>
    <dgm:cxn modelId="{CD737CA6-9167-42B7-A62C-15873615DE76}" type="presOf" srcId="{9FF0744C-EC29-43DD-80FD-C0203263E486}" destId="{AFB51FD8-8E97-4171-BA9F-DF4626D745F3}" srcOrd="0" destOrd="0" presId="urn:microsoft.com/office/officeart/2005/8/layout/vList5"/>
    <dgm:cxn modelId="{A4B79EB7-90D6-4EAC-A538-5463E9D22D72}" srcId="{4CF23530-C715-43BC-B221-1A621A98A5DB}" destId="{8CAF28C5-BF63-4A5B-82FE-D5D107A6EE1E}" srcOrd="1" destOrd="0" parTransId="{0A4D60CC-1F1B-4A5F-B270-5B32735B21B4}" sibTransId="{B3AF2B74-0F72-4122-BCC4-B5ED3F7AE669}"/>
    <dgm:cxn modelId="{D30ADDCE-9596-4C4F-81DE-03D4F15E3363}" srcId="{E8E64994-F34A-45CC-BE62-1CC16B7ECEFB}" destId="{E60D5838-29AA-4D81-94EF-FBFEE9A77288}" srcOrd="1" destOrd="0" parTransId="{D568103F-985F-4882-90F1-D06B26C260B2}" sibTransId="{2686C297-D1EA-4388-8D0D-D409A24A3248}"/>
    <dgm:cxn modelId="{D1F59EE0-D3F6-420F-87A2-0774075FEFF3}" type="presOf" srcId="{7CD8E9D5-BF0B-487C-8837-A0F1AE00D388}" destId="{AFB51FD8-8E97-4171-BA9F-DF4626D745F3}" srcOrd="0" destOrd="2" presId="urn:microsoft.com/office/officeart/2005/8/layout/vList5"/>
    <dgm:cxn modelId="{A1251EE4-1ABC-449A-AF2D-AFDF47E784F8}" type="presOf" srcId="{DD7C2976-2125-4381-A55F-3DA061F50D97}" destId="{9691DC4C-6334-49AE-A256-C266C692F2DE}" srcOrd="0" destOrd="0" presId="urn:microsoft.com/office/officeart/2005/8/layout/vList5"/>
    <dgm:cxn modelId="{D322B9E5-0719-4132-9CBB-79970C0B50A9}" srcId="{DD7C2976-2125-4381-A55F-3DA061F50D97}" destId="{E8E64994-F34A-45CC-BE62-1CC16B7ECEFB}" srcOrd="0" destOrd="0" parTransId="{9B1E62C9-89B2-4B84-83E0-BE8630D3621C}" sibTransId="{05C37176-2F9E-43E4-9274-5148078A7CE9}"/>
    <dgm:cxn modelId="{547B37FD-C874-4A4A-9BD2-20680DD0F85F}" srcId="{E8E64994-F34A-45CC-BE62-1CC16B7ECEFB}" destId="{9FF0744C-EC29-43DD-80FD-C0203263E486}" srcOrd="0" destOrd="0" parTransId="{DC1D49B5-2016-45BE-B7CE-EE0F098F85C8}" sibTransId="{E166A57A-EEA8-4158-9B8F-96E5AFCE26D7}"/>
    <dgm:cxn modelId="{DDEE1B0A-990C-4C9E-8165-063C868AB63D}" type="presParOf" srcId="{9691DC4C-6334-49AE-A256-C266C692F2DE}" destId="{1BD5F147-C3E1-484E-9814-6857E90EED6E}" srcOrd="0" destOrd="0" presId="urn:microsoft.com/office/officeart/2005/8/layout/vList5"/>
    <dgm:cxn modelId="{325206E5-B4AF-4758-9746-1AF7080884B5}" type="presParOf" srcId="{1BD5F147-C3E1-484E-9814-6857E90EED6E}" destId="{DAA6058D-2D47-493D-8448-93905CD61529}" srcOrd="0" destOrd="0" presId="urn:microsoft.com/office/officeart/2005/8/layout/vList5"/>
    <dgm:cxn modelId="{D001009E-968B-4B17-B414-07931E159F04}" type="presParOf" srcId="{1BD5F147-C3E1-484E-9814-6857E90EED6E}" destId="{AFB51FD8-8E97-4171-BA9F-DF4626D745F3}" srcOrd="1" destOrd="0" presId="urn:microsoft.com/office/officeart/2005/8/layout/vList5"/>
    <dgm:cxn modelId="{A104C4C6-E156-4A15-970F-36C29BC31315}" type="presParOf" srcId="{9691DC4C-6334-49AE-A256-C266C692F2DE}" destId="{CF22184E-15D5-466A-8D9F-4887B82EF5FB}" srcOrd="1" destOrd="0" presId="urn:microsoft.com/office/officeart/2005/8/layout/vList5"/>
    <dgm:cxn modelId="{330ED24A-26F3-4EE7-86F9-0CEEB61EB879}" type="presParOf" srcId="{9691DC4C-6334-49AE-A256-C266C692F2DE}" destId="{86371E9E-700E-4452-B799-5ABA814FD3BC}" srcOrd="2" destOrd="0" presId="urn:microsoft.com/office/officeart/2005/8/layout/vList5"/>
    <dgm:cxn modelId="{B14920CC-2BE1-4CC4-B605-643F682CA704}" type="presParOf" srcId="{86371E9E-700E-4452-B799-5ABA814FD3BC}" destId="{64286C3B-F9C0-4031-BF0B-C3EFB19F4333}" srcOrd="0" destOrd="0" presId="urn:microsoft.com/office/officeart/2005/8/layout/vList5"/>
    <dgm:cxn modelId="{B6689F41-27D7-476A-8335-6DED9D3FAA8D}" type="presParOf" srcId="{86371E9E-700E-4452-B799-5ABA814FD3BC}" destId="{35BADB6B-6433-45C0-B97D-74AC1233403B}" srcOrd="1" destOrd="0" presId="urn:microsoft.com/office/officeart/2005/8/layout/vList5"/>
    <dgm:cxn modelId="{B81BD583-8A45-4317-BDA5-F60629763729}" type="presParOf" srcId="{9691DC4C-6334-49AE-A256-C266C692F2DE}" destId="{776E7B0B-C6B4-4526-9700-A89FBF125705}" srcOrd="3" destOrd="0" presId="urn:microsoft.com/office/officeart/2005/8/layout/vList5"/>
    <dgm:cxn modelId="{DFB4E625-42ED-43CA-9148-EEF042E726A9}" type="presParOf" srcId="{9691DC4C-6334-49AE-A256-C266C692F2DE}" destId="{10A7A180-493F-4266-A3D0-03FB1867B1A1}" srcOrd="4" destOrd="0" presId="urn:microsoft.com/office/officeart/2005/8/layout/vList5"/>
    <dgm:cxn modelId="{8CED0C8C-AE05-4568-93FD-DC051EBC262D}" type="presParOf" srcId="{10A7A180-493F-4266-A3D0-03FB1867B1A1}" destId="{03390C73-9A4F-4BC0-B213-8BEA004F1835}" srcOrd="0" destOrd="0" presId="urn:microsoft.com/office/officeart/2005/8/layout/vList5"/>
    <dgm:cxn modelId="{91485854-4085-49A9-883D-52298DE1EDC3}" type="presParOf" srcId="{10A7A180-493F-4266-A3D0-03FB1867B1A1}" destId="{14F724A1-D53D-4DA6-A727-85A504C32E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D3E22-26F9-402A-A55A-C7AB1B452E2C}">
      <dsp:nvSpPr>
        <dsp:cNvPr id="0" name=""/>
        <dsp:cNvSpPr/>
      </dsp:nvSpPr>
      <dsp:spPr>
        <a:xfrm>
          <a:off x="0" y="50922"/>
          <a:ext cx="4885203" cy="10553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Co-production</a:t>
          </a:r>
        </a:p>
      </dsp:txBody>
      <dsp:txXfrm>
        <a:off x="51517" y="102439"/>
        <a:ext cx="4782169" cy="952306"/>
      </dsp:txXfrm>
    </dsp:sp>
    <dsp:sp modelId="{606B18FF-4077-414F-A492-5CE153AD4340}">
      <dsp:nvSpPr>
        <dsp:cNvPr id="0" name=""/>
        <dsp:cNvSpPr/>
      </dsp:nvSpPr>
      <dsp:spPr>
        <a:xfrm>
          <a:off x="0" y="1232982"/>
          <a:ext cx="4885203" cy="10553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Engagement </a:t>
          </a:r>
        </a:p>
      </dsp:txBody>
      <dsp:txXfrm>
        <a:off x="51517" y="1284499"/>
        <a:ext cx="4782169" cy="952306"/>
      </dsp:txXfrm>
    </dsp:sp>
    <dsp:sp modelId="{C5CE3DB2-9017-4367-B430-63E9AA656FB7}">
      <dsp:nvSpPr>
        <dsp:cNvPr id="0" name=""/>
        <dsp:cNvSpPr/>
      </dsp:nvSpPr>
      <dsp:spPr>
        <a:xfrm>
          <a:off x="0" y="2415043"/>
          <a:ext cx="4885203" cy="10553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Consultation</a:t>
          </a:r>
        </a:p>
      </dsp:txBody>
      <dsp:txXfrm>
        <a:off x="51517" y="2466560"/>
        <a:ext cx="4782169" cy="952306"/>
      </dsp:txXfrm>
    </dsp:sp>
    <dsp:sp modelId="{2D6CB47B-C7E9-4331-968F-F4438C7C83C3}">
      <dsp:nvSpPr>
        <dsp:cNvPr id="0" name=""/>
        <dsp:cNvSpPr/>
      </dsp:nvSpPr>
      <dsp:spPr>
        <a:xfrm>
          <a:off x="0" y="3597103"/>
          <a:ext cx="4885203" cy="10553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Informing</a:t>
          </a:r>
        </a:p>
      </dsp:txBody>
      <dsp:txXfrm>
        <a:off x="51517" y="3648620"/>
        <a:ext cx="4782169" cy="952306"/>
      </dsp:txXfrm>
    </dsp:sp>
    <dsp:sp modelId="{DDF4BDC7-1636-460E-9B92-4F4D15010D5B}">
      <dsp:nvSpPr>
        <dsp:cNvPr id="0" name=""/>
        <dsp:cNvSpPr/>
      </dsp:nvSpPr>
      <dsp:spPr>
        <a:xfrm>
          <a:off x="0" y="4779163"/>
          <a:ext cx="4885203" cy="10553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Educating</a:t>
          </a:r>
        </a:p>
      </dsp:txBody>
      <dsp:txXfrm>
        <a:off x="51517" y="4830680"/>
        <a:ext cx="4782169" cy="952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51FD8-8E97-4171-BA9F-DF4626D745F3}">
      <dsp:nvSpPr>
        <dsp:cNvPr id="0" name=""/>
        <dsp:cNvSpPr/>
      </dsp:nvSpPr>
      <dsp:spPr>
        <a:xfrm rot="5400000">
          <a:off x="2681852" y="-667859"/>
          <a:ext cx="1517336" cy="323813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Compliments and complaints</a:t>
          </a:r>
          <a:endParaRPr lang="en-US" sz="1800" kern="1200" dirty="0"/>
        </a:p>
        <a:p>
          <a:pPr marL="171450" lvl="1" indent="-171450" algn="l" defTabSz="800100">
            <a:lnSpc>
              <a:spcPct val="90000"/>
            </a:lnSpc>
            <a:spcBef>
              <a:spcPct val="0"/>
            </a:spcBef>
            <a:spcAft>
              <a:spcPct val="15000"/>
            </a:spcAft>
            <a:buChar char="•"/>
          </a:pPr>
          <a:r>
            <a:rPr lang="en-GB" sz="1800" kern="1200" dirty="0"/>
            <a:t>The Network – feedback and involvement</a:t>
          </a:r>
          <a:endParaRPr lang="en-US" sz="1800" kern="1200" dirty="0"/>
        </a:p>
        <a:p>
          <a:pPr marL="171450" lvl="1" indent="-171450" algn="l" defTabSz="800100">
            <a:lnSpc>
              <a:spcPct val="90000"/>
            </a:lnSpc>
            <a:spcBef>
              <a:spcPct val="0"/>
            </a:spcBef>
            <a:spcAft>
              <a:spcPct val="15000"/>
            </a:spcAft>
            <a:buChar char="•"/>
          </a:pPr>
          <a:r>
            <a:rPr lang="en-US" sz="1800" kern="1200" dirty="0"/>
            <a:t>Involvement Board / People Bank</a:t>
          </a:r>
        </a:p>
      </dsp:txBody>
      <dsp:txXfrm rot="-5400000">
        <a:off x="1821452" y="266611"/>
        <a:ext cx="3164066" cy="1369196"/>
      </dsp:txXfrm>
    </dsp:sp>
    <dsp:sp modelId="{DAA6058D-2D47-493D-8448-93905CD61529}">
      <dsp:nvSpPr>
        <dsp:cNvPr id="0" name=""/>
        <dsp:cNvSpPr/>
      </dsp:nvSpPr>
      <dsp:spPr>
        <a:xfrm>
          <a:off x="0" y="2873"/>
          <a:ext cx="1821452" cy="1896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dirty="0"/>
            <a:t>For Barnet Council services</a:t>
          </a:r>
          <a:endParaRPr lang="en-US" sz="2700" kern="1200" dirty="0"/>
        </a:p>
      </dsp:txBody>
      <dsp:txXfrm>
        <a:off x="88916" y="91789"/>
        <a:ext cx="1643620" cy="1718838"/>
      </dsp:txXfrm>
    </dsp:sp>
    <dsp:sp modelId="{35BADB6B-6433-45C0-B97D-74AC1233403B}">
      <dsp:nvSpPr>
        <dsp:cNvPr id="0" name=""/>
        <dsp:cNvSpPr/>
      </dsp:nvSpPr>
      <dsp:spPr>
        <a:xfrm rot="5400000">
          <a:off x="2681852" y="1323644"/>
          <a:ext cx="1517336" cy="3238136"/>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Feedback forms as part of the service</a:t>
          </a:r>
          <a:endParaRPr lang="en-US" sz="1900" kern="1200" dirty="0"/>
        </a:p>
        <a:p>
          <a:pPr marL="171450" lvl="1" indent="-171450" algn="l" defTabSz="844550">
            <a:lnSpc>
              <a:spcPct val="90000"/>
            </a:lnSpc>
            <a:spcBef>
              <a:spcPct val="0"/>
            </a:spcBef>
            <a:spcAft>
              <a:spcPct val="15000"/>
            </a:spcAft>
            <a:buChar char="•"/>
          </a:pPr>
          <a:r>
            <a:rPr lang="en-US" sz="1900" kern="1200" dirty="0"/>
            <a:t>Co-production as the service develops e.g. wellbeing café </a:t>
          </a:r>
        </a:p>
      </dsp:txBody>
      <dsp:txXfrm rot="-5400000">
        <a:off x="1821452" y="2258114"/>
        <a:ext cx="3164066" cy="1369196"/>
      </dsp:txXfrm>
    </dsp:sp>
    <dsp:sp modelId="{64286C3B-F9C0-4031-BF0B-C3EFB19F4333}">
      <dsp:nvSpPr>
        <dsp:cNvPr id="0" name=""/>
        <dsp:cNvSpPr/>
      </dsp:nvSpPr>
      <dsp:spPr>
        <a:xfrm>
          <a:off x="0" y="1994377"/>
          <a:ext cx="1821452" cy="18966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For Wellbeing Hub</a:t>
          </a:r>
          <a:endParaRPr lang="en-US" sz="2700" kern="1200"/>
        </a:p>
      </dsp:txBody>
      <dsp:txXfrm>
        <a:off x="88916" y="2083293"/>
        <a:ext cx="1643620" cy="1718838"/>
      </dsp:txXfrm>
    </dsp:sp>
    <dsp:sp modelId="{14F724A1-D53D-4DA6-A727-85A504C32E44}">
      <dsp:nvSpPr>
        <dsp:cNvPr id="0" name=""/>
        <dsp:cNvSpPr/>
      </dsp:nvSpPr>
      <dsp:spPr>
        <a:xfrm rot="5400000">
          <a:off x="2681852" y="3315148"/>
          <a:ext cx="1517336" cy="323813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kern="1200" dirty="0"/>
            <a:t>Patient experience team – compliments and complaints</a:t>
          </a:r>
          <a:endParaRPr lang="en-US" sz="1900" kern="1200" dirty="0"/>
        </a:p>
        <a:p>
          <a:pPr marL="171450" lvl="1" indent="-171450" algn="l" defTabSz="844550">
            <a:lnSpc>
              <a:spcPct val="90000"/>
            </a:lnSpc>
            <a:spcBef>
              <a:spcPct val="0"/>
            </a:spcBef>
            <a:spcAft>
              <a:spcPct val="15000"/>
            </a:spcAft>
            <a:buChar char="•"/>
          </a:pPr>
          <a:r>
            <a:rPr lang="en-GB" sz="1900" kern="1200" dirty="0"/>
            <a:t>In-patient feedback</a:t>
          </a:r>
          <a:endParaRPr lang="en-US" sz="1900" kern="1200" dirty="0"/>
        </a:p>
      </dsp:txBody>
      <dsp:txXfrm rot="-5400000">
        <a:off x="1821452" y="4249618"/>
        <a:ext cx="3164066" cy="1369196"/>
      </dsp:txXfrm>
    </dsp:sp>
    <dsp:sp modelId="{03390C73-9A4F-4BC0-B213-8BEA004F1835}">
      <dsp:nvSpPr>
        <dsp:cNvPr id="0" name=""/>
        <dsp:cNvSpPr/>
      </dsp:nvSpPr>
      <dsp:spPr>
        <a:xfrm>
          <a:off x="0" y="3985881"/>
          <a:ext cx="1821452" cy="18966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For Mental Health Trust</a:t>
          </a:r>
          <a:endParaRPr lang="en-US" sz="2700" kern="1200"/>
        </a:p>
      </dsp:txBody>
      <dsp:txXfrm>
        <a:off x="88916" y="4074797"/>
        <a:ext cx="1643620" cy="17188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54AC7-FB2D-4069-93C2-3B9D2F24F1F6}" type="datetimeFigureOut">
              <a:rPr lang="en-GB" smtClean="0"/>
              <a:t>09/04/2021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4787B-42BF-4231-81FD-5D75866AB48B}" type="slidenum">
              <a:rPr lang="en-GB" smtClean="0"/>
              <a:t>‹#›</a:t>
            </a:fld>
            <a:endParaRPr lang="en-GB"/>
          </a:p>
        </p:txBody>
      </p:sp>
    </p:spTree>
    <p:extLst>
      <p:ext uri="{BB962C8B-B14F-4D97-AF65-F5344CB8AC3E}">
        <p14:creationId xmlns:p14="http://schemas.microsoft.com/office/powerpoint/2010/main" val="1281897249"/>
      </p:ext>
    </p:extLst>
  </p:cSld>
  <p:clrMap bg1="lt1" tx1="dk1" bg2="lt2" tx2="dk2" accent1="accent1" accent2="accent2" accent3="accent3" accent4="accent4" accent5="accent5" accent6="accent6" hlink="hlink" folHlink="folHlink"/>
  <p:notesStyle>
    <a:lvl1pPr marL="0" algn="l" defTabSz="913969" rtl="0" eaLnBrk="1" latinLnBrk="0" hangingPunct="1">
      <a:defRPr sz="1200" kern="1200">
        <a:solidFill>
          <a:schemeClr val="tx1"/>
        </a:solidFill>
        <a:latin typeface="+mn-lt"/>
        <a:ea typeface="+mn-ea"/>
        <a:cs typeface="+mn-cs"/>
      </a:defRPr>
    </a:lvl1pPr>
    <a:lvl2pPr marL="456975" algn="l" defTabSz="913969" rtl="0" eaLnBrk="1" latinLnBrk="0" hangingPunct="1">
      <a:defRPr sz="1200" kern="1200">
        <a:solidFill>
          <a:schemeClr val="tx1"/>
        </a:solidFill>
        <a:latin typeface="+mn-lt"/>
        <a:ea typeface="+mn-ea"/>
        <a:cs typeface="+mn-cs"/>
      </a:defRPr>
    </a:lvl2pPr>
    <a:lvl3pPr marL="913969" algn="l" defTabSz="913969" rtl="0" eaLnBrk="1" latinLnBrk="0" hangingPunct="1">
      <a:defRPr sz="1200" kern="1200">
        <a:solidFill>
          <a:schemeClr val="tx1"/>
        </a:solidFill>
        <a:latin typeface="+mn-lt"/>
        <a:ea typeface="+mn-ea"/>
        <a:cs typeface="+mn-cs"/>
      </a:defRPr>
    </a:lvl3pPr>
    <a:lvl4pPr marL="1370954" algn="l" defTabSz="913969" rtl="0" eaLnBrk="1" latinLnBrk="0" hangingPunct="1">
      <a:defRPr sz="1200" kern="1200">
        <a:solidFill>
          <a:schemeClr val="tx1"/>
        </a:solidFill>
        <a:latin typeface="+mn-lt"/>
        <a:ea typeface="+mn-ea"/>
        <a:cs typeface="+mn-cs"/>
      </a:defRPr>
    </a:lvl4pPr>
    <a:lvl5pPr marL="1827938" algn="l" defTabSz="913969" rtl="0" eaLnBrk="1" latinLnBrk="0" hangingPunct="1">
      <a:defRPr sz="1200" kern="1200">
        <a:solidFill>
          <a:schemeClr val="tx1"/>
        </a:solidFill>
        <a:latin typeface="+mn-lt"/>
        <a:ea typeface="+mn-ea"/>
        <a:cs typeface="+mn-cs"/>
      </a:defRPr>
    </a:lvl5pPr>
    <a:lvl6pPr marL="2284934" algn="l" defTabSz="913969" rtl="0" eaLnBrk="1" latinLnBrk="0" hangingPunct="1">
      <a:defRPr sz="1200" kern="1200">
        <a:solidFill>
          <a:schemeClr val="tx1"/>
        </a:solidFill>
        <a:latin typeface="+mn-lt"/>
        <a:ea typeface="+mn-ea"/>
        <a:cs typeface="+mn-cs"/>
      </a:defRPr>
    </a:lvl6pPr>
    <a:lvl7pPr marL="2741906" algn="l" defTabSz="913969" rtl="0" eaLnBrk="1" latinLnBrk="0" hangingPunct="1">
      <a:defRPr sz="1200" kern="1200">
        <a:solidFill>
          <a:schemeClr val="tx1"/>
        </a:solidFill>
        <a:latin typeface="+mn-lt"/>
        <a:ea typeface="+mn-ea"/>
        <a:cs typeface="+mn-cs"/>
      </a:defRPr>
    </a:lvl7pPr>
    <a:lvl8pPr marL="3198880" algn="l" defTabSz="913969" rtl="0" eaLnBrk="1" latinLnBrk="0" hangingPunct="1">
      <a:defRPr sz="1200" kern="1200">
        <a:solidFill>
          <a:schemeClr val="tx1"/>
        </a:solidFill>
        <a:latin typeface="+mn-lt"/>
        <a:ea typeface="+mn-ea"/>
        <a:cs typeface="+mn-cs"/>
      </a:defRPr>
    </a:lvl8pPr>
    <a:lvl9pPr marL="3655855" algn="l" defTabSz="9139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34787B-42BF-4231-81FD-5D75866AB48B}" type="slidenum">
              <a:rPr lang="en-GB" smtClean="0"/>
              <a:t>1</a:t>
            </a:fld>
            <a:endParaRPr lang="en-GB"/>
          </a:p>
        </p:txBody>
      </p:sp>
    </p:spTree>
    <p:extLst>
      <p:ext uri="{BB962C8B-B14F-4D97-AF65-F5344CB8AC3E}">
        <p14:creationId xmlns:p14="http://schemas.microsoft.com/office/powerpoint/2010/main" val="417718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Set the scene in terms of engagement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Today is all about you – people with experience of mental health support. Please feel free to be open and honest when sharing your views, and make sure that people are listened to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4D44C-E2CF-4C19-BCC9-3DE1401C32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14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talk about different areas of involvement and engagement today. Our aim is to move towards co-production, which is involving people who use services on an equal footing in different areas of design and delivery of services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4D44C-E2CF-4C19-BCC9-3DE1401C32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79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Themes - </a:t>
            </a:r>
          </a:p>
          <a:p>
            <a:pPr lvl="0"/>
            <a:r>
              <a:rPr lang="en-GB" dirty="0"/>
              <a:t>Supportive</a:t>
            </a:r>
            <a:endParaRPr lang="en-US" dirty="0"/>
          </a:p>
          <a:p>
            <a:pPr lvl="0"/>
            <a:r>
              <a:rPr lang="en-GB" dirty="0"/>
              <a:t>Easily accessible</a:t>
            </a:r>
            <a:endParaRPr lang="en-US" dirty="0"/>
          </a:p>
          <a:p>
            <a:pPr lvl="0"/>
            <a:r>
              <a:rPr lang="en-GB" dirty="0"/>
              <a:t>Provides a sense of stability</a:t>
            </a:r>
            <a:endParaRPr lang="en-US" dirty="0"/>
          </a:p>
          <a:p>
            <a:pPr lvl="0"/>
            <a:r>
              <a:rPr lang="en-GB" dirty="0"/>
              <a:t>Combats social isolation</a:t>
            </a:r>
            <a:endParaRPr lang="en-US" dirty="0"/>
          </a:p>
          <a:p>
            <a:pPr lvl="0"/>
            <a:r>
              <a:rPr lang="en-GB" dirty="0"/>
              <a:t>Provides practical tools and coping mechanisms</a:t>
            </a:r>
            <a:endParaRPr lang="en-US" dirty="0"/>
          </a:p>
          <a:p>
            <a:pPr lvl="0"/>
            <a:r>
              <a:rPr lang="en-GB" dirty="0"/>
              <a:t>Provides a sense of purpose</a:t>
            </a:r>
            <a:endParaRPr lang="en-US" dirty="0"/>
          </a:p>
          <a:p>
            <a:pPr lvl="0"/>
            <a:r>
              <a:rPr lang="en-GB" dirty="0"/>
              <a:t>Provides a sense of community and understanding</a:t>
            </a:r>
            <a:endParaRPr lang="en-US" dirty="0"/>
          </a:p>
          <a:p>
            <a:pPr lvl="0"/>
            <a:r>
              <a:rPr lang="en-GB" dirty="0"/>
              <a:t>Provides a safe space and a sense of wellbeing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4D44C-E2CF-4C19-BCC9-3DE1401C32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843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Themes - </a:t>
            </a:r>
          </a:p>
          <a:p>
            <a:pPr lvl="0"/>
            <a:r>
              <a:rPr lang="en-GB" dirty="0"/>
              <a:t>Supportive</a:t>
            </a:r>
            <a:endParaRPr lang="en-US" dirty="0"/>
          </a:p>
          <a:p>
            <a:pPr lvl="0"/>
            <a:r>
              <a:rPr lang="en-GB" dirty="0"/>
              <a:t>Easily accessible</a:t>
            </a:r>
            <a:endParaRPr lang="en-US" dirty="0"/>
          </a:p>
          <a:p>
            <a:pPr lvl="0"/>
            <a:r>
              <a:rPr lang="en-GB" dirty="0"/>
              <a:t>Provides a sense of stability</a:t>
            </a:r>
            <a:endParaRPr lang="en-US" dirty="0"/>
          </a:p>
          <a:p>
            <a:pPr lvl="0"/>
            <a:r>
              <a:rPr lang="en-GB" dirty="0"/>
              <a:t>Combats social isolation</a:t>
            </a:r>
            <a:endParaRPr lang="en-US" dirty="0"/>
          </a:p>
          <a:p>
            <a:pPr lvl="0"/>
            <a:r>
              <a:rPr lang="en-GB" dirty="0"/>
              <a:t>Provides practical tools and coping mechanisms</a:t>
            </a:r>
            <a:endParaRPr lang="en-US" dirty="0"/>
          </a:p>
          <a:p>
            <a:pPr lvl="0"/>
            <a:r>
              <a:rPr lang="en-GB" dirty="0"/>
              <a:t>Provides a sense of purpose</a:t>
            </a:r>
            <a:endParaRPr lang="en-US" dirty="0"/>
          </a:p>
          <a:p>
            <a:pPr lvl="0"/>
            <a:r>
              <a:rPr lang="en-GB" dirty="0"/>
              <a:t>Provides a sense of community and understanding</a:t>
            </a:r>
            <a:endParaRPr lang="en-US" dirty="0"/>
          </a:p>
          <a:p>
            <a:pPr lvl="0"/>
            <a:r>
              <a:rPr lang="en-GB" dirty="0"/>
              <a:t>Provides a safe space and a sense of wellbeing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4D44C-E2CF-4C19-BCC9-3DE1401C32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815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Themes - </a:t>
            </a:r>
          </a:p>
          <a:p>
            <a:pPr lvl="0"/>
            <a:r>
              <a:rPr lang="en-GB" dirty="0"/>
              <a:t>Supportive</a:t>
            </a:r>
            <a:endParaRPr lang="en-US" dirty="0"/>
          </a:p>
          <a:p>
            <a:pPr lvl="0"/>
            <a:r>
              <a:rPr lang="en-GB" dirty="0"/>
              <a:t>Easily accessible</a:t>
            </a:r>
            <a:endParaRPr lang="en-US" dirty="0"/>
          </a:p>
          <a:p>
            <a:pPr lvl="0"/>
            <a:r>
              <a:rPr lang="en-GB" dirty="0"/>
              <a:t>Provides a sense of stability</a:t>
            </a:r>
            <a:endParaRPr lang="en-US" dirty="0"/>
          </a:p>
          <a:p>
            <a:pPr lvl="0"/>
            <a:r>
              <a:rPr lang="en-GB" dirty="0"/>
              <a:t>Combats social isolation</a:t>
            </a:r>
            <a:endParaRPr lang="en-US" dirty="0"/>
          </a:p>
          <a:p>
            <a:pPr lvl="0"/>
            <a:r>
              <a:rPr lang="en-GB" dirty="0"/>
              <a:t>Provides practical tools and coping mechanisms</a:t>
            </a:r>
            <a:endParaRPr lang="en-US" dirty="0"/>
          </a:p>
          <a:p>
            <a:pPr lvl="0"/>
            <a:r>
              <a:rPr lang="en-GB" dirty="0"/>
              <a:t>Provides a sense of purpose</a:t>
            </a:r>
            <a:endParaRPr lang="en-US" dirty="0"/>
          </a:p>
          <a:p>
            <a:pPr lvl="0"/>
            <a:r>
              <a:rPr lang="en-GB" dirty="0"/>
              <a:t>Provides a sense of community and understanding</a:t>
            </a:r>
            <a:endParaRPr lang="en-US" dirty="0"/>
          </a:p>
          <a:p>
            <a:pPr lvl="0"/>
            <a:r>
              <a:rPr lang="en-GB" dirty="0"/>
              <a:t>Provides a safe space and a sense of wellbeing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4D44C-E2CF-4C19-BCC9-3DE1401C32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584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Ella to introduce discussion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94D44C-E2CF-4C19-BCC9-3DE1401C32E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46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34787B-42BF-4231-81FD-5D75866AB48B}" type="slidenum">
              <a:rPr lang="en-GB" smtClean="0"/>
              <a:t>20</a:t>
            </a:fld>
            <a:endParaRPr lang="en-GB"/>
          </a:p>
        </p:txBody>
      </p:sp>
    </p:spTree>
    <p:extLst>
      <p:ext uri="{BB962C8B-B14F-4D97-AF65-F5344CB8AC3E}">
        <p14:creationId xmlns:p14="http://schemas.microsoft.com/office/powerpoint/2010/main" val="213346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34787B-42BF-4231-81FD-5D75866AB48B}" type="slidenum">
              <a:rPr lang="en-GB" smtClean="0"/>
              <a:t>21</a:t>
            </a:fld>
            <a:endParaRPr lang="en-GB"/>
          </a:p>
        </p:txBody>
      </p:sp>
    </p:spTree>
    <p:extLst>
      <p:ext uri="{BB962C8B-B14F-4D97-AF65-F5344CB8AC3E}">
        <p14:creationId xmlns:p14="http://schemas.microsoft.com/office/powerpoint/2010/main" val="848696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934787B-42BF-4231-81FD-5D75866AB48B}" type="slidenum">
              <a:rPr lang="en-GB" smtClean="0"/>
              <a:t>22</a:t>
            </a:fld>
            <a:endParaRPr lang="en-GB"/>
          </a:p>
        </p:txBody>
      </p:sp>
    </p:spTree>
    <p:extLst>
      <p:ext uri="{BB962C8B-B14F-4D97-AF65-F5344CB8AC3E}">
        <p14:creationId xmlns:p14="http://schemas.microsoft.com/office/powerpoint/2010/main" val="298433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Demonstrates the partners all across the sector</a:t>
            </a:r>
          </a:p>
        </p:txBody>
      </p:sp>
      <p:sp>
        <p:nvSpPr>
          <p:cNvPr id="4" name="Slide Number Placeholder 3"/>
          <p:cNvSpPr>
            <a:spLocks noGrp="1"/>
          </p:cNvSpPr>
          <p:nvPr>
            <p:ph type="sldNum" sz="quarter" idx="5"/>
          </p:nvPr>
        </p:nvSpPr>
        <p:spPr/>
        <p:txBody>
          <a:bodyPr/>
          <a:lstStyle/>
          <a:p>
            <a:pPr marL="0" marR="0" lvl="0" indent="0" algn="r" defTabSz="913969" rtl="0" eaLnBrk="1" fontAlgn="auto" latinLnBrk="0" hangingPunct="1">
              <a:lnSpc>
                <a:spcPct val="100000"/>
              </a:lnSpc>
              <a:spcBef>
                <a:spcPts val="0"/>
              </a:spcBef>
              <a:spcAft>
                <a:spcPts val="0"/>
              </a:spcAft>
              <a:buClrTx/>
              <a:buSzTx/>
              <a:buFontTx/>
              <a:buNone/>
              <a:tabLst/>
              <a:defRPr/>
            </a:pPr>
            <a:fld id="{D934787B-42BF-4231-81FD-5D75866AB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69"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75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Immensely proud to say that the Hub has supported 2077 people between April 2018 and March 2019. </a:t>
            </a:r>
          </a:p>
        </p:txBody>
      </p:sp>
      <p:sp>
        <p:nvSpPr>
          <p:cNvPr id="4" name="Slide Number Placeholder 3"/>
          <p:cNvSpPr>
            <a:spLocks noGrp="1"/>
          </p:cNvSpPr>
          <p:nvPr>
            <p:ph type="sldNum" sz="quarter" idx="5"/>
          </p:nvPr>
        </p:nvSpPr>
        <p:spPr/>
        <p:txBody>
          <a:bodyPr/>
          <a:lstStyle/>
          <a:p>
            <a:fld id="{D934787B-42BF-4231-81FD-5D75866AB48B}" type="slidenum">
              <a:rPr lang="en-GB" smtClean="0"/>
              <a:t>4</a:t>
            </a:fld>
            <a:endParaRPr lang="en-GB"/>
          </a:p>
        </p:txBody>
      </p:sp>
    </p:spTree>
    <p:extLst>
      <p:ext uri="{BB962C8B-B14F-4D97-AF65-F5344CB8AC3E}">
        <p14:creationId xmlns:p14="http://schemas.microsoft.com/office/powerpoint/2010/main" val="38540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January 2019, Barnet Refugee Service have been delivering Step 2 IAPT compliant psycho-educational workshops for refugees and asylum seekers </a:t>
            </a:r>
            <a:r>
              <a:rPr lang="en-GB" sz="1200" kern="1200" dirty="0">
                <a:solidFill>
                  <a:schemeClr val="tx1"/>
                </a:solidFill>
                <a:effectLst/>
                <a:latin typeface="+mn-lt"/>
                <a:ea typeface="+mn-ea"/>
                <a:cs typeface="+mn-cs"/>
              </a:rPr>
              <a:t>who do not readily access secondary Mental Health Services. </a:t>
            </a:r>
            <a:r>
              <a:rPr lang="en-GB" dirty="0"/>
              <a:t> </a:t>
            </a:r>
          </a:p>
          <a:p>
            <a:endParaRPr lang="en-GB" dirty="0"/>
          </a:p>
          <a:p>
            <a:r>
              <a:rPr lang="en-GB" dirty="0"/>
              <a:t>We are currently running a community grants programme, where local organisations can apply for £1000 - £5000 of funding for projects which align with the Barnet Wellbeing Hub’s aims. You can apply on the Barnet Wellbeing Hub’s website, and applications close on July 22.</a:t>
            </a:r>
          </a:p>
        </p:txBody>
      </p:sp>
      <p:sp>
        <p:nvSpPr>
          <p:cNvPr id="4" name="Slide Number Placeholder 3"/>
          <p:cNvSpPr>
            <a:spLocks noGrp="1"/>
          </p:cNvSpPr>
          <p:nvPr>
            <p:ph type="sldNum" sz="quarter" idx="5"/>
          </p:nvPr>
        </p:nvSpPr>
        <p:spPr/>
        <p:txBody>
          <a:bodyPr/>
          <a:lstStyle/>
          <a:p>
            <a:fld id="{D934787B-42BF-4231-81FD-5D75866AB48B}" type="slidenum">
              <a:rPr lang="en-GB" smtClean="0"/>
              <a:t>5</a:t>
            </a:fld>
            <a:endParaRPr lang="en-GB"/>
          </a:p>
        </p:txBody>
      </p:sp>
    </p:spTree>
    <p:extLst>
      <p:ext uri="{BB962C8B-B14F-4D97-AF65-F5344CB8AC3E}">
        <p14:creationId xmlns:p14="http://schemas.microsoft.com/office/powerpoint/2010/main" val="414266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are delighted that Barnet Refugee Service has started to deliver post-traumatic stress disorder (PTSD) therapy in Farsi, Arabic and English, and plan to extend this programme to the wider community. We have other community organisations coming on stream over 2019/20, which is excellent news for residents who will be able to access psychotherapeutic services far more quickly than through statutory providers. </a:t>
            </a:r>
          </a:p>
          <a:p>
            <a:r>
              <a:rPr lang="en-GB" sz="1200" kern="1200" dirty="0">
                <a:solidFill>
                  <a:schemeClr val="tx1"/>
                </a:solidFill>
                <a:effectLst/>
                <a:latin typeface="+mn-lt"/>
                <a:ea typeface="+mn-ea"/>
                <a:cs typeface="+mn-cs"/>
              </a:rPr>
              <a:t> </a:t>
            </a:r>
          </a:p>
          <a:p>
            <a:pPr marL="0" marR="0" lvl="0" indent="0" algn="l" defTabSz="913969"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969" rtl="0" eaLnBrk="1" fontAlgn="auto" latinLnBrk="0" hangingPunct="1">
              <a:lnSpc>
                <a:spcPct val="100000"/>
              </a:lnSpc>
              <a:spcBef>
                <a:spcPts val="0"/>
              </a:spcBef>
              <a:spcAft>
                <a:spcPts val="0"/>
              </a:spcAft>
              <a:buClrTx/>
              <a:buSzTx/>
              <a:buFontTx/>
              <a:buNone/>
              <a:tabLst/>
              <a:defRPr/>
            </a:pPr>
            <a:fld id="{D934787B-42BF-4231-81FD-5D75866AB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6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03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Exciting developments are planned for this year:</a:t>
            </a:r>
          </a:p>
          <a:p>
            <a:endParaRPr lang="en-GB" sz="1200" dirty="0"/>
          </a:p>
          <a:p>
            <a:r>
              <a:rPr lang="en-GB" sz="1200" dirty="0"/>
              <a:t>We have officially started working with Public Health to help deliver a mental health campaign across Barnet, which will help to raise awareness of mental health issues in the community. </a:t>
            </a:r>
          </a:p>
          <a:p>
            <a:endParaRPr lang="en-GB" sz="1200" dirty="0"/>
          </a:p>
          <a:p>
            <a:r>
              <a:rPr lang="en-GB" sz="1200" dirty="0"/>
              <a:t>The Wellbeing Café, which launched in March, will be further developed this year.</a:t>
            </a:r>
          </a:p>
          <a:p>
            <a:endParaRPr lang="en-GB" sz="1200" dirty="0"/>
          </a:p>
          <a:p>
            <a:pPr marL="0" marR="0" lvl="0" indent="0" algn="l" defTabSz="913969" rtl="0" eaLnBrk="1" fontAlgn="auto" latinLnBrk="0" hangingPunct="1">
              <a:lnSpc>
                <a:spcPct val="100000"/>
              </a:lnSpc>
              <a:spcBef>
                <a:spcPts val="0"/>
              </a:spcBef>
              <a:spcAft>
                <a:spcPts val="0"/>
              </a:spcAft>
              <a:buClrTx/>
              <a:buSzTx/>
              <a:buFontTx/>
              <a:buNone/>
              <a:tabLst/>
              <a:defRPr/>
            </a:pPr>
            <a:r>
              <a:rPr lang="en-GB" dirty="0"/>
              <a:t>We want to work with other VCS organisations to develop new psycho-educational programmes.</a:t>
            </a:r>
          </a:p>
          <a:p>
            <a:pPr marL="0" marR="0" lvl="0" indent="0" algn="l" defTabSz="913969"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3969" rtl="0" eaLnBrk="1" fontAlgn="auto" latinLnBrk="0" hangingPunct="1">
              <a:lnSpc>
                <a:spcPct val="100000"/>
              </a:lnSpc>
              <a:spcBef>
                <a:spcPts val="0"/>
              </a:spcBef>
              <a:spcAft>
                <a:spcPts val="0"/>
              </a:spcAft>
              <a:buClrTx/>
              <a:buSzTx/>
              <a:buFontTx/>
              <a:buNone/>
              <a:tabLst/>
              <a:defRPr/>
            </a:pPr>
            <a:r>
              <a:rPr lang="en-GB" dirty="0"/>
              <a:t>This August we will launch a Bespoke Young People’s programme, which will specifically cater for 16 to 25 year olds in Barnet.</a:t>
            </a:r>
          </a:p>
          <a:p>
            <a:endParaRPr lang="en-GB" dirty="0"/>
          </a:p>
        </p:txBody>
      </p:sp>
      <p:sp>
        <p:nvSpPr>
          <p:cNvPr id="4" name="Slide Number Placeholder 3"/>
          <p:cNvSpPr>
            <a:spLocks noGrp="1"/>
          </p:cNvSpPr>
          <p:nvPr>
            <p:ph type="sldNum" sz="quarter" idx="10"/>
          </p:nvPr>
        </p:nvSpPr>
        <p:spPr/>
        <p:txBody>
          <a:bodyPr/>
          <a:lstStyle/>
          <a:p>
            <a:pPr marL="0" marR="0" lvl="0" indent="0" algn="r" defTabSz="913969" rtl="0" eaLnBrk="1" fontAlgn="auto" latinLnBrk="0" hangingPunct="1">
              <a:lnSpc>
                <a:spcPct val="100000"/>
              </a:lnSpc>
              <a:spcBef>
                <a:spcPts val="0"/>
              </a:spcBef>
              <a:spcAft>
                <a:spcPts val="0"/>
              </a:spcAft>
              <a:buClrTx/>
              <a:buSzTx/>
              <a:buFontTx/>
              <a:buNone/>
              <a:tabLst/>
              <a:defRPr/>
            </a:pPr>
            <a:fld id="{D934787B-42BF-4231-81FD-5D75866AB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69"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46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Transforming</a:t>
            </a:r>
            <a:r>
              <a:rPr lang="en-GB" baseline="0" dirty="0"/>
              <a:t> services takes time. Together we have built strong foundations to become an integrated model that is significantly improving the lives of people across the borough. Full case studies available in the annual report in your packs </a:t>
            </a:r>
            <a:endParaRPr lang="en-GB" dirty="0"/>
          </a:p>
        </p:txBody>
      </p:sp>
      <p:sp>
        <p:nvSpPr>
          <p:cNvPr id="4" name="Slide Number Placeholder 3"/>
          <p:cNvSpPr>
            <a:spLocks noGrp="1"/>
          </p:cNvSpPr>
          <p:nvPr>
            <p:ph type="sldNum" sz="quarter" idx="10"/>
          </p:nvPr>
        </p:nvSpPr>
        <p:spPr/>
        <p:txBody>
          <a:bodyPr/>
          <a:lstStyle/>
          <a:p>
            <a:pPr marL="0" marR="0" lvl="0" indent="0" algn="r" defTabSz="913969" rtl="0" eaLnBrk="1" fontAlgn="auto" latinLnBrk="0" hangingPunct="1">
              <a:lnSpc>
                <a:spcPct val="100000"/>
              </a:lnSpc>
              <a:spcBef>
                <a:spcPts val="0"/>
              </a:spcBef>
              <a:spcAft>
                <a:spcPts val="0"/>
              </a:spcAft>
              <a:buClrTx/>
              <a:buSzTx/>
              <a:buFontTx/>
              <a:buNone/>
              <a:tabLst/>
              <a:defRPr/>
            </a:pPr>
            <a:fld id="{D934787B-42BF-4231-81FD-5D75866AB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69"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147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3969" rtl="0" eaLnBrk="1" fontAlgn="auto" latinLnBrk="0" hangingPunct="1">
              <a:lnSpc>
                <a:spcPct val="100000"/>
              </a:lnSpc>
              <a:spcBef>
                <a:spcPts val="0"/>
              </a:spcBef>
              <a:spcAft>
                <a:spcPts val="0"/>
              </a:spcAft>
              <a:buClrTx/>
              <a:buSzTx/>
              <a:buFontTx/>
              <a:buNone/>
              <a:tabLst/>
              <a:defRPr/>
            </a:pPr>
            <a:fld id="{D934787B-42BF-4231-81FD-5D75866AB4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969"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381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34787B-42BF-4231-81FD-5D75866AB48B}" type="slidenum">
              <a:rPr lang="en-GB" smtClean="0"/>
              <a:t>10</a:t>
            </a:fld>
            <a:endParaRPr lang="en-GB"/>
          </a:p>
        </p:txBody>
      </p:sp>
    </p:spTree>
    <p:extLst>
      <p:ext uri="{BB962C8B-B14F-4D97-AF65-F5344CB8AC3E}">
        <p14:creationId xmlns:p14="http://schemas.microsoft.com/office/powerpoint/2010/main" val="389017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111A33-863D-4A6B-AD40-B1092988759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75143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111A33-863D-4A6B-AD40-B1092988759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74234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111A33-863D-4A6B-AD40-B1092988759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147057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userDrawn="1"/>
        </p:nvSpPr>
        <p:spPr>
          <a:xfrm rot="5400000">
            <a:off x="8993068" y="3124044"/>
            <a:ext cx="5423256" cy="723137"/>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2B72B0CF-6114-45D1-AA07-E44A0BB4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70"/>
          <a:stretch/>
        </p:blipFill>
        <p:spPr>
          <a:xfrm>
            <a:off x="11343128" y="33090"/>
            <a:ext cx="723137" cy="706000"/>
          </a:xfrm>
          <a:prstGeom prst="rect">
            <a:avLst/>
          </a:prstGeom>
        </p:spPr>
      </p:pic>
      <p:pic>
        <p:nvPicPr>
          <p:cNvPr id="13" name="Picture 12">
            <a:extLst>
              <a:ext uri="{FF2B5EF4-FFF2-40B4-BE49-F238E27FC236}">
                <a16:creationId xmlns:a16="http://schemas.microsoft.com/office/drawing/2014/main" id="{4F642F27-3587-48DB-8398-D5E220A309E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54" r="11692"/>
          <a:stretch/>
        </p:blipFill>
        <p:spPr>
          <a:xfrm>
            <a:off x="11210134" y="6118912"/>
            <a:ext cx="980916" cy="705999"/>
          </a:xfrm>
          <a:prstGeom prst="rect">
            <a:avLst/>
          </a:prstGeom>
        </p:spPr>
      </p:pic>
    </p:spTree>
    <p:extLst>
      <p:ext uri="{BB962C8B-B14F-4D97-AF65-F5344CB8AC3E}">
        <p14:creationId xmlns:p14="http://schemas.microsoft.com/office/powerpoint/2010/main" val="239291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userDrawn="1"/>
        </p:nvSpPr>
        <p:spPr>
          <a:xfrm rot="5400000">
            <a:off x="8863260" y="3325111"/>
            <a:ext cx="5423256" cy="45720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2B72B0CF-6114-45D1-AA07-E44A0BB4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70"/>
          <a:stretch/>
        </p:blipFill>
        <p:spPr>
          <a:xfrm>
            <a:off x="11135009" y="33089"/>
            <a:ext cx="828628" cy="808991"/>
          </a:xfrm>
          <a:prstGeom prst="rect">
            <a:avLst/>
          </a:prstGeom>
        </p:spPr>
      </p:pic>
      <p:pic>
        <p:nvPicPr>
          <p:cNvPr id="13" name="Picture 12">
            <a:extLst>
              <a:ext uri="{FF2B5EF4-FFF2-40B4-BE49-F238E27FC236}">
                <a16:creationId xmlns:a16="http://schemas.microsoft.com/office/drawing/2014/main" id="{4F642F27-3587-48DB-8398-D5E220A309E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54" r="11692"/>
          <a:stretch/>
        </p:blipFill>
        <p:spPr>
          <a:xfrm>
            <a:off x="11085350" y="6118912"/>
            <a:ext cx="980916" cy="705999"/>
          </a:xfrm>
          <a:prstGeom prst="rect">
            <a:avLst/>
          </a:prstGeom>
        </p:spPr>
      </p:pic>
    </p:spTree>
    <p:extLst>
      <p:ext uri="{BB962C8B-B14F-4D97-AF65-F5344CB8AC3E}">
        <p14:creationId xmlns:p14="http://schemas.microsoft.com/office/powerpoint/2010/main" val="1955531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5C54F7A6-3138-42EB-AC8A-197C4B241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2565402" cy="1635315"/>
          </a:xfrm>
          <a:prstGeom prst="rect">
            <a:avLst/>
          </a:prstGeom>
        </p:spPr>
      </p:pic>
      <p:pic>
        <p:nvPicPr>
          <p:cNvPr id="8" name="Picture 7">
            <a:extLst>
              <a:ext uri="{FF2B5EF4-FFF2-40B4-BE49-F238E27FC236}">
                <a16:creationId xmlns:a16="http://schemas.microsoft.com/office/drawing/2014/main" id="{039C6ED0-3A39-4E97-B62D-3A8C5BF787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9900" y="-28538"/>
            <a:ext cx="1574800" cy="1574800"/>
          </a:xfrm>
          <a:prstGeom prst="rect">
            <a:avLst/>
          </a:prstGeom>
        </p:spPr>
      </p:pic>
    </p:spTree>
    <p:extLst>
      <p:ext uri="{BB962C8B-B14F-4D97-AF65-F5344CB8AC3E}">
        <p14:creationId xmlns:p14="http://schemas.microsoft.com/office/powerpoint/2010/main" val="1916702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56BF42E-2894-4263-A3AC-C3E2F7C189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2565402" cy="1635315"/>
          </a:xfrm>
          <a:prstGeom prst="rect">
            <a:avLst/>
          </a:prstGeom>
        </p:spPr>
      </p:pic>
      <p:pic>
        <p:nvPicPr>
          <p:cNvPr id="11" name="Picture 10">
            <a:extLst>
              <a:ext uri="{FF2B5EF4-FFF2-40B4-BE49-F238E27FC236}">
                <a16:creationId xmlns:a16="http://schemas.microsoft.com/office/drawing/2014/main" id="{9DFF6AEA-9843-4384-8D79-25D7BF82FE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9900" y="-28538"/>
            <a:ext cx="1574800" cy="1574800"/>
          </a:xfrm>
          <a:prstGeom prst="rect">
            <a:avLst/>
          </a:prstGeom>
        </p:spPr>
      </p:pic>
    </p:spTree>
    <p:extLst>
      <p:ext uri="{BB962C8B-B14F-4D97-AF65-F5344CB8AC3E}">
        <p14:creationId xmlns:p14="http://schemas.microsoft.com/office/powerpoint/2010/main" val="299692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pic>
        <p:nvPicPr>
          <p:cNvPr id="9" name="Picture 8">
            <a:extLst>
              <a:ext uri="{FF2B5EF4-FFF2-40B4-BE49-F238E27FC236}">
                <a16:creationId xmlns:a16="http://schemas.microsoft.com/office/drawing/2014/main" id="{C806CEB2-B715-472B-91F8-9CF9A6F60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2565402" cy="1635315"/>
          </a:xfrm>
          <a:prstGeom prst="rect">
            <a:avLst/>
          </a:prstGeom>
        </p:spPr>
      </p:pic>
      <p:pic>
        <p:nvPicPr>
          <p:cNvPr id="10" name="Picture 9">
            <a:extLst>
              <a:ext uri="{FF2B5EF4-FFF2-40B4-BE49-F238E27FC236}">
                <a16:creationId xmlns:a16="http://schemas.microsoft.com/office/drawing/2014/main" id="{AACF30CD-9C94-47BF-8E86-1CB58D2EE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9900" y="-28538"/>
            <a:ext cx="1574800" cy="1574800"/>
          </a:xfrm>
          <a:prstGeom prst="rect">
            <a:avLst/>
          </a:prstGeom>
        </p:spPr>
      </p:pic>
    </p:spTree>
    <p:extLst>
      <p:ext uri="{BB962C8B-B14F-4D97-AF65-F5344CB8AC3E}">
        <p14:creationId xmlns:p14="http://schemas.microsoft.com/office/powerpoint/2010/main" val="111733262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pic>
        <p:nvPicPr>
          <p:cNvPr id="11" name="Picture 10">
            <a:extLst>
              <a:ext uri="{FF2B5EF4-FFF2-40B4-BE49-F238E27FC236}">
                <a16:creationId xmlns:a16="http://schemas.microsoft.com/office/drawing/2014/main" id="{86DB09E3-D3A1-4070-A304-0F7ADF0793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2565402" cy="1635315"/>
          </a:xfrm>
          <a:prstGeom prst="rect">
            <a:avLst/>
          </a:prstGeom>
        </p:spPr>
      </p:pic>
      <p:pic>
        <p:nvPicPr>
          <p:cNvPr id="12" name="Picture 11">
            <a:extLst>
              <a:ext uri="{FF2B5EF4-FFF2-40B4-BE49-F238E27FC236}">
                <a16:creationId xmlns:a16="http://schemas.microsoft.com/office/drawing/2014/main" id="{72CBD5D4-85A4-40E4-B44E-E0D26C7C2E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9900" y="-28538"/>
            <a:ext cx="1574800" cy="1574800"/>
          </a:xfrm>
          <a:prstGeom prst="rect">
            <a:avLst/>
          </a:prstGeom>
        </p:spPr>
      </p:pic>
    </p:spTree>
    <p:extLst>
      <p:ext uri="{BB962C8B-B14F-4D97-AF65-F5344CB8AC3E}">
        <p14:creationId xmlns:p14="http://schemas.microsoft.com/office/powerpoint/2010/main" val="229189823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5581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297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111A33-863D-4A6B-AD40-B1092988759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84725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4663417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7263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7231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15E046-4F79-4634-BA2A-38EB7C2A3F38}" type="datetimeFigureOut">
              <a:rPr lang="en-GB" smtClean="0">
                <a:solidFill>
                  <a:prstClr val="black">
                    <a:tint val="75000"/>
                  </a:prstClr>
                </a:solidFill>
              </a:rPr>
              <a:pPr/>
              <a:t>09/04/2021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0C9A83-51B1-40B4-8462-18DAFC94D60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09499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80D4-7558-4A15-A2F4-675CFB78BEF1}"/>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78DB7346-788F-43DC-89BE-1BF43D0F782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98819C-3BDF-4342-9204-41700976C688}"/>
              </a:ext>
            </a:extLst>
          </p:cNvPr>
          <p:cNvSpPr>
            <a:spLocks noGrp="1"/>
          </p:cNvSpPr>
          <p:nvPr>
            <p:ph type="dt" sz="half" idx="10"/>
          </p:nvPr>
        </p:nvSpPr>
        <p:spPr>
          <a:xfrm>
            <a:off x="838200" y="6356352"/>
            <a:ext cx="2743200" cy="365125"/>
          </a:xfrm>
          <a:prstGeom prst="rect">
            <a:avLst/>
          </a:prstGeom>
        </p:spPr>
        <p:txBody>
          <a:bodyPr/>
          <a:lstStyle/>
          <a:p>
            <a:fld id="{40004150-87F6-45AF-AF75-38EDDA6013F3}" type="datetime1">
              <a:rPr lang="en-GB" smtClean="0"/>
              <a:t>09/04/2021</a:t>
            </a:fld>
            <a:endParaRPr lang="en-GB"/>
          </a:p>
        </p:txBody>
      </p:sp>
      <p:sp>
        <p:nvSpPr>
          <p:cNvPr id="5" name="Footer Placeholder 4">
            <a:extLst>
              <a:ext uri="{FF2B5EF4-FFF2-40B4-BE49-F238E27FC236}">
                <a16:creationId xmlns:a16="http://schemas.microsoft.com/office/drawing/2014/main" id="{9AE048C1-AD24-4B2F-8547-A41F2F71126F}"/>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73FD7A8-44DD-456F-9D7A-7734648CDD7C}"/>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2794954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E9833-4CC4-48BA-A257-16534CCCDC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761E13-A09C-4933-942A-6EC5CCE918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E938F57E-5483-4D69-B1A2-2DE247B78630}"/>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2836670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8C8B-077D-4B42-BB84-ECAE7FAD7A2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C8D8AB-ED79-4113-B063-C4D614CF7F1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F3BB05-BB15-408B-A1EA-B31DC4856799}"/>
              </a:ext>
            </a:extLst>
          </p:cNvPr>
          <p:cNvSpPr>
            <a:spLocks noGrp="1"/>
          </p:cNvSpPr>
          <p:nvPr>
            <p:ph type="dt" sz="half" idx="10"/>
          </p:nvPr>
        </p:nvSpPr>
        <p:spPr>
          <a:xfrm>
            <a:off x="838200" y="6356352"/>
            <a:ext cx="2743200" cy="365125"/>
          </a:xfrm>
          <a:prstGeom prst="rect">
            <a:avLst/>
          </a:prstGeom>
        </p:spPr>
        <p:txBody>
          <a:bodyPr/>
          <a:lstStyle/>
          <a:p>
            <a:fld id="{BDC720A5-CB36-4418-A800-D4A17E3166E6}" type="datetime1">
              <a:rPr lang="en-GB" smtClean="0"/>
              <a:t>09/04/2021</a:t>
            </a:fld>
            <a:endParaRPr lang="en-GB"/>
          </a:p>
        </p:txBody>
      </p:sp>
      <p:sp>
        <p:nvSpPr>
          <p:cNvPr id="5" name="Footer Placeholder 4">
            <a:extLst>
              <a:ext uri="{FF2B5EF4-FFF2-40B4-BE49-F238E27FC236}">
                <a16:creationId xmlns:a16="http://schemas.microsoft.com/office/drawing/2014/main" id="{43B19F49-96E3-4516-AD65-F4938AF9C2CF}"/>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BCF826A-52BA-402A-9426-291952830581}"/>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2351880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D615-E08E-4E1B-93AE-C469B0188B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2928-5407-4AE0-A77E-769E9ACA82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0955A8-E4FA-45B7-BEC0-6E45E044CD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9B166E-3B64-4949-B44E-D69496E30A11}"/>
              </a:ext>
            </a:extLst>
          </p:cNvPr>
          <p:cNvSpPr>
            <a:spLocks noGrp="1"/>
          </p:cNvSpPr>
          <p:nvPr>
            <p:ph type="dt" sz="half" idx="10"/>
          </p:nvPr>
        </p:nvSpPr>
        <p:spPr>
          <a:xfrm>
            <a:off x="838200" y="6356352"/>
            <a:ext cx="2743200" cy="365125"/>
          </a:xfrm>
          <a:prstGeom prst="rect">
            <a:avLst/>
          </a:prstGeom>
        </p:spPr>
        <p:txBody>
          <a:bodyPr/>
          <a:lstStyle/>
          <a:p>
            <a:fld id="{6FA7CCC2-75D1-4675-89C8-3ABD6F01D55A}" type="datetime1">
              <a:rPr lang="en-GB" smtClean="0"/>
              <a:t>09/04/2021</a:t>
            </a:fld>
            <a:endParaRPr lang="en-GB"/>
          </a:p>
        </p:txBody>
      </p:sp>
      <p:sp>
        <p:nvSpPr>
          <p:cNvPr id="6" name="Footer Placeholder 5">
            <a:extLst>
              <a:ext uri="{FF2B5EF4-FFF2-40B4-BE49-F238E27FC236}">
                <a16:creationId xmlns:a16="http://schemas.microsoft.com/office/drawing/2014/main" id="{E4AB9A86-4DDA-4C62-AA6E-D7629D15CAE1}"/>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C00B811-B491-4504-88FF-D2304B0A62A9}"/>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1611748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29561-E339-4264-B153-FA9CAA36F9CD}"/>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AFF0AA-2338-4373-987E-008CFD56292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03C3EAE-CC9A-42A5-8895-BFC2E4AD1F61}"/>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631568-9D6C-46C2-B706-91D9EDEFD9D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B29733C-CFDE-412D-96C1-8237D9208B7A}"/>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7E9C85-A8F4-4992-AD80-78D66083F58B}"/>
              </a:ext>
            </a:extLst>
          </p:cNvPr>
          <p:cNvSpPr>
            <a:spLocks noGrp="1"/>
          </p:cNvSpPr>
          <p:nvPr>
            <p:ph type="dt" sz="half" idx="10"/>
          </p:nvPr>
        </p:nvSpPr>
        <p:spPr>
          <a:xfrm>
            <a:off x="838200" y="6356352"/>
            <a:ext cx="2743200" cy="365125"/>
          </a:xfrm>
          <a:prstGeom prst="rect">
            <a:avLst/>
          </a:prstGeom>
        </p:spPr>
        <p:txBody>
          <a:bodyPr/>
          <a:lstStyle/>
          <a:p>
            <a:fld id="{C021D5A9-1A39-496D-B90E-F588CE7E0FFB}" type="datetime1">
              <a:rPr lang="en-GB" smtClean="0"/>
              <a:t>09/04/2021</a:t>
            </a:fld>
            <a:endParaRPr lang="en-GB"/>
          </a:p>
        </p:txBody>
      </p:sp>
      <p:sp>
        <p:nvSpPr>
          <p:cNvPr id="8" name="Footer Placeholder 7">
            <a:extLst>
              <a:ext uri="{FF2B5EF4-FFF2-40B4-BE49-F238E27FC236}">
                <a16:creationId xmlns:a16="http://schemas.microsoft.com/office/drawing/2014/main" id="{1B83B3EF-DCF7-4BDC-8B0E-5A9737BB3D60}"/>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19FF156-0AAD-43F9-A6CF-35EA5E4F528C}"/>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126913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B43F-2C49-4A00-9057-B941DA506A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29F082-862A-448E-A15F-04C3BA6697D3}"/>
              </a:ext>
            </a:extLst>
          </p:cNvPr>
          <p:cNvSpPr>
            <a:spLocks noGrp="1"/>
          </p:cNvSpPr>
          <p:nvPr>
            <p:ph type="dt" sz="half" idx="10"/>
          </p:nvPr>
        </p:nvSpPr>
        <p:spPr>
          <a:xfrm>
            <a:off x="838200" y="6356352"/>
            <a:ext cx="2743200" cy="365125"/>
          </a:xfrm>
          <a:prstGeom prst="rect">
            <a:avLst/>
          </a:prstGeom>
        </p:spPr>
        <p:txBody>
          <a:bodyPr/>
          <a:lstStyle/>
          <a:p>
            <a:fld id="{4CB74C20-CAE8-41AB-B403-E13AC805513D}" type="datetime1">
              <a:rPr lang="en-GB" smtClean="0"/>
              <a:t>09/04/2021</a:t>
            </a:fld>
            <a:endParaRPr lang="en-GB"/>
          </a:p>
        </p:txBody>
      </p:sp>
      <p:sp>
        <p:nvSpPr>
          <p:cNvPr id="4" name="Footer Placeholder 3">
            <a:extLst>
              <a:ext uri="{FF2B5EF4-FFF2-40B4-BE49-F238E27FC236}">
                <a16:creationId xmlns:a16="http://schemas.microsoft.com/office/drawing/2014/main" id="{A8A5B2FC-9EBB-49E8-8C99-2C520BC4B869}"/>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4666F43-7060-4143-943E-78FC47939D33}"/>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319377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111A33-863D-4A6B-AD40-B10929887594}"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1038480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B979F-4FC2-4710-BEA3-CDD869377FDD}"/>
              </a:ext>
            </a:extLst>
          </p:cNvPr>
          <p:cNvSpPr>
            <a:spLocks noGrp="1"/>
          </p:cNvSpPr>
          <p:nvPr>
            <p:ph type="dt" sz="half" idx="10"/>
          </p:nvPr>
        </p:nvSpPr>
        <p:spPr>
          <a:xfrm>
            <a:off x="838200" y="6356352"/>
            <a:ext cx="2743200" cy="365125"/>
          </a:xfrm>
          <a:prstGeom prst="rect">
            <a:avLst/>
          </a:prstGeom>
        </p:spPr>
        <p:txBody>
          <a:bodyPr/>
          <a:lstStyle/>
          <a:p>
            <a:fld id="{98FEBAF8-EB9F-4C86-AED4-142366126637}" type="datetime1">
              <a:rPr lang="en-GB" smtClean="0"/>
              <a:t>09/04/2021</a:t>
            </a:fld>
            <a:endParaRPr lang="en-GB"/>
          </a:p>
        </p:txBody>
      </p:sp>
      <p:sp>
        <p:nvSpPr>
          <p:cNvPr id="3" name="Footer Placeholder 2">
            <a:extLst>
              <a:ext uri="{FF2B5EF4-FFF2-40B4-BE49-F238E27FC236}">
                <a16:creationId xmlns:a16="http://schemas.microsoft.com/office/drawing/2014/main" id="{E7068B67-DF00-4623-83A0-E94D6E0ECE6E}"/>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7623ADD9-548E-4335-9DCE-9B3C888893B5}"/>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1924149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C5D2B-527B-407B-8C76-45FCC956E5A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C1B7CD-2C90-442F-B3E4-3AAD2748A677}"/>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30B274-CBA2-4AB8-9DB0-A725801B3C5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9489B40-D6F9-4611-AB11-E8DB137E4B43}"/>
              </a:ext>
            </a:extLst>
          </p:cNvPr>
          <p:cNvSpPr>
            <a:spLocks noGrp="1"/>
          </p:cNvSpPr>
          <p:nvPr>
            <p:ph type="dt" sz="half" idx="10"/>
          </p:nvPr>
        </p:nvSpPr>
        <p:spPr>
          <a:xfrm>
            <a:off x="838200" y="6356352"/>
            <a:ext cx="2743200" cy="365125"/>
          </a:xfrm>
          <a:prstGeom prst="rect">
            <a:avLst/>
          </a:prstGeom>
        </p:spPr>
        <p:txBody>
          <a:bodyPr/>
          <a:lstStyle/>
          <a:p>
            <a:fld id="{073E1E97-47F2-4C67-AE18-3CCE400DD4F7}" type="datetime1">
              <a:rPr lang="en-GB" smtClean="0"/>
              <a:t>09/04/2021</a:t>
            </a:fld>
            <a:endParaRPr lang="en-GB"/>
          </a:p>
        </p:txBody>
      </p:sp>
      <p:sp>
        <p:nvSpPr>
          <p:cNvPr id="6" name="Footer Placeholder 5">
            <a:extLst>
              <a:ext uri="{FF2B5EF4-FFF2-40B4-BE49-F238E27FC236}">
                <a16:creationId xmlns:a16="http://schemas.microsoft.com/office/drawing/2014/main" id="{B5AF7A8F-935E-4E0E-8E2B-3AD11615A0DB}"/>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E7B4470-8A2B-47A1-8308-4B3C72819833}"/>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904986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82145-FD49-4F98-A576-D0329983DB7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3AC515-C8E2-4E73-B68C-53FF7AFDA6CB}"/>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BC1A2ECE-A9E8-4955-8DA0-D3F2DD83D99F}"/>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DDBD811-023E-41D7-952A-5D23CEF1B971}"/>
              </a:ext>
            </a:extLst>
          </p:cNvPr>
          <p:cNvSpPr>
            <a:spLocks noGrp="1"/>
          </p:cNvSpPr>
          <p:nvPr>
            <p:ph type="dt" sz="half" idx="10"/>
          </p:nvPr>
        </p:nvSpPr>
        <p:spPr>
          <a:xfrm>
            <a:off x="838200" y="6356352"/>
            <a:ext cx="2743200" cy="365125"/>
          </a:xfrm>
          <a:prstGeom prst="rect">
            <a:avLst/>
          </a:prstGeom>
        </p:spPr>
        <p:txBody>
          <a:bodyPr/>
          <a:lstStyle/>
          <a:p>
            <a:fld id="{22524F0B-3FE0-4746-A62B-E22292CF7FBA}" type="datetime1">
              <a:rPr lang="en-GB" smtClean="0"/>
              <a:t>09/04/2021</a:t>
            </a:fld>
            <a:endParaRPr lang="en-GB"/>
          </a:p>
        </p:txBody>
      </p:sp>
      <p:sp>
        <p:nvSpPr>
          <p:cNvPr id="6" name="Footer Placeholder 5">
            <a:extLst>
              <a:ext uri="{FF2B5EF4-FFF2-40B4-BE49-F238E27FC236}">
                <a16:creationId xmlns:a16="http://schemas.microsoft.com/office/drawing/2014/main" id="{B6720B14-DD39-4ABB-98CA-1AAF85B9820A}"/>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A96CA59-C191-47E0-9470-33F7EB6045E2}"/>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3695470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BB0C-154F-4409-8529-60A290D0F7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EDDE66-BF45-44F2-9994-E14CAB5740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600F4E-89CB-4126-B1E0-868A35B2AC5B}"/>
              </a:ext>
            </a:extLst>
          </p:cNvPr>
          <p:cNvSpPr>
            <a:spLocks noGrp="1"/>
          </p:cNvSpPr>
          <p:nvPr>
            <p:ph type="dt" sz="half" idx="10"/>
          </p:nvPr>
        </p:nvSpPr>
        <p:spPr>
          <a:xfrm>
            <a:off x="838200" y="6356352"/>
            <a:ext cx="2743200" cy="365125"/>
          </a:xfrm>
          <a:prstGeom prst="rect">
            <a:avLst/>
          </a:prstGeom>
        </p:spPr>
        <p:txBody>
          <a:bodyPr/>
          <a:lstStyle/>
          <a:p>
            <a:fld id="{672DBE58-109B-441E-A47D-2F38C31910A9}" type="datetime1">
              <a:rPr lang="en-GB" smtClean="0"/>
              <a:t>09/04/2021</a:t>
            </a:fld>
            <a:endParaRPr lang="en-GB"/>
          </a:p>
        </p:txBody>
      </p:sp>
      <p:sp>
        <p:nvSpPr>
          <p:cNvPr id="5" name="Footer Placeholder 4">
            <a:extLst>
              <a:ext uri="{FF2B5EF4-FFF2-40B4-BE49-F238E27FC236}">
                <a16:creationId xmlns:a16="http://schemas.microsoft.com/office/drawing/2014/main" id="{ED74B58F-590E-4C14-92CD-961A5B10EFDB}"/>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6DE57A1-75A0-4370-B0EF-3883142631AD}"/>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1529150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6D502-DB41-4D68-BD8E-FBEAEFD1B7E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7A4672-CE6C-4A4A-9A19-2B4D37DA2A73}"/>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DE847E-70F3-4BDA-AA5F-F183587FED47}"/>
              </a:ext>
            </a:extLst>
          </p:cNvPr>
          <p:cNvSpPr>
            <a:spLocks noGrp="1"/>
          </p:cNvSpPr>
          <p:nvPr>
            <p:ph type="dt" sz="half" idx="10"/>
          </p:nvPr>
        </p:nvSpPr>
        <p:spPr>
          <a:xfrm>
            <a:off x="838200" y="6356352"/>
            <a:ext cx="2743200" cy="365125"/>
          </a:xfrm>
          <a:prstGeom prst="rect">
            <a:avLst/>
          </a:prstGeom>
        </p:spPr>
        <p:txBody>
          <a:bodyPr/>
          <a:lstStyle/>
          <a:p>
            <a:fld id="{5D0B5BD8-252B-4062-8659-74C3BB958CC4}" type="datetime1">
              <a:rPr lang="en-GB" smtClean="0"/>
              <a:t>09/04/2021</a:t>
            </a:fld>
            <a:endParaRPr lang="en-GB"/>
          </a:p>
        </p:txBody>
      </p:sp>
      <p:sp>
        <p:nvSpPr>
          <p:cNvPr id="5" name="Footer Placeholder 4">
            <a:extLst>
              <a:ext uri="{FF2B5EF4-FFF2-40B4-BE49-F238E27FC236}">
                <a16:creationId xmlns:a16="http://schemas.microsoft.com/office/drawing/2014/main" id="{0027267B-6BB3-421B-8121-197B0CD8B1B4}"/>
              </a:ext>
            </a:extLst>
          </p:cNvPr>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04615B9-4197-42DE-80E6-F45576F6F966}"/>
              </a:ext>
            </a:extLst>
          </p:cNvPr>
          <p:cNvSpPr>
            <a:spLocks noGrp="1"/>
          </p:cNvSpPr>
          <p:nvPr>
            <p:ph type="sldNum" sz="quarter" idx="12"/>
          </p:nvPr>
        </p:nvSpPr>
        <p:spPr/>
        <p:txBody>
          <a:bodyPr/>
          <a:lstStyle/>
          <a:p>
            <a:fld id="{C7049A1D-2391-494B-B5C1-CE2D6BA23377}" type="slidenum">
              <a:rPr lang="en-GB" smtClean="0"/>
              <a:t>‹#›</a:t>
            </a:fld>
            <a:endParaRPr lang="en-GB"/>
          </a:p>
        </p:txBody>
      </p:sp>
    </p:spTree>
    <p:extLst>
      <p:ext uri="{BB962C8B-B14F-4D97-AF65-F5344CB8AC3E}">
        <p14:creationId xmlns:p14="http://schemas.microsoft.com/office/powerpoint/2010/main" val="2102420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userDrawn="1"/>
        </p:nvSpPr>
        <p:spPr>
          <a:xfrm rot="5400000">
            <a:off x="8993068" y="3124044"/>
            <a:ext cx="5423256" cy="723137"/>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2B72B0CF-6114-45D1-AA07-E44A0BB4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70"/>
          <a:stretch/>
        </p:blipFill>
        <p:spPr>
          <a:xfrm>
            <a:off x="11343128" y="33090"/>
            <a:ext cx="723137" cy="706000"/>
          </a:xfrm>
          <a:prstGeom prst="rect">
            <a:avLst/>
          </a:prstGeom>
        </p:spPr>
      </p:pic>
      <p:pic>
        <p:nvPicPr>
          <p:cNvPr id="13" name="Picture 12">
            <a:extLst>
              <a:ext uri="{FF2B5EF4-FFF2-40B4-BE49-F238E27FC236}">
                <a16:creationId xmlns:a16="http://schemas.microsoft.com/office/drawing/2014/main" id="{4F642F27-3587-48DB-8398-D5E220A309E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0154" r="11692"/>
          <a:stretch/>
        </p:blipFill>
        <p:spPr>
          <a:xfrm>
            <a:off x="11210134" y="6118912"/>
            <a:ext cx="980916" cy="705999"/>
          </a:xfrm>
          <a:prstGeom prst="rect">
            <a:avLst/>
          </a:prstGeom>
        </p:spPr>
      </p:pic>
    </p:spTree>
    <p:extLst>
      <p:ext uri="{BB962C8B-B14F-4D97-AF65-F5344CB8AC3E}">
        <p14:creationId xmlns:p14="http://schemas.microsoft.com/office/powerpoint/2010/main" val="473678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111A33-863D-4A6B-AD40-B10929887594}"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1959282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111A33-863D-4A6B-AD40-B10929887594}" type="datetimeFigureOut">
              <a:rPr lang="en-GB" smtClean="0"/>
              <a:t>09/04/2021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15555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111A33-863D-4A6B-AD40-B10929887594}" type="datetimeFigureOut">
              <a:rPr lang="en-GB" smtClean="0"/>
              <a:t>09/04/2021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889709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11A33-863D-4A6B-AD40-B10929887594}" type="datetimeFigureOut">
              <a:rPr lang="en-GB" smtClean="0"/>
              <a:t>09/04/2021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395984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11A33-863D-4A6B-AD40-B10929887594}"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168075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111A33-863D-4A6B-AD40-B10929887594}" type="datetimeFigureOut">
              <a:rPr lang="en-GB" smtClean="0"/>
              <a:t>09/04/2021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D2E4B-E432-4207-8663-C155B4BD7D80}" type="slidenum">
              <a:rPr lang="en-GB" smtClean="0"/>
              <a:t>‹#›</a:t>
            </a:fld>
            <a:endParaRPr lang="en-GB"/>
          </a:p>
        </p:txBody>
      </p:sp>
    </p:spTree>
    <p:extLst>
      <p:ext uri="{BB962C8B-B14F-4D97-AF65-F5344CB8AC3E}">
        <p14:creationId xmlns:p14="http://schemas.microsoft.com/office/powerpoint/2010/main" val="56201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11A33-863D-4A6B-AD40-B10929887594}" type="datetimeFigureOut">
              <a:rPr lang="en-GB" smtClean="0"/>
              <a:t>09/04/2021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D2E4B-E432-4207-8663-C155B4BD7D80}" type="slidenum">
              <a:rPr lang="en-GB" smtClean="0"/>
              <a:t>‹#›</a:t>
            </a:fld>
            <a:endParaRPr lang="en-GB"/>
          </a:p>
        </p:txBody>
      </p:sp>
    </p:spTree>
    <p:extLst>
      <p:ext uri="{BB962C8B-B14F-4D97-AF65-F5344CB8AC3E}">
        <p14:creationId xmlns:p14="http://schemas.microsoft.com/office/powerpoint/2010/main" val="291190996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E111A33-863D-4A6B-AD40-B10929887594}" type="datetimeFigureOut">
              <a:rPr lang="en-GB" smtClean="0"/>
              <a:t>09/04/2021</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3BD2E4B-E432-4207-8663-C155B4BD7D8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E10E179-7D56-4307-942A-DB2B0ABB20F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 y="-1"/>
            <a:ext cx="2565402" cy="1635315"/>
          </a:xfrm>
          <a:prstGeom prst="rect">
            <a:avLst/>
          </a:prstGeom>
        </p:spPr>
      </p:pic>
      <p:pic>
        <p:nvPicPr>
          <p:cNvPr id="12" name="Picture 11">
            <a:extLst>
              <a:ext uri="{FF2B5EF4-FFF2-40B4-BE49-F238E27FC236}">
                <a16:creationId xmlns:a16="http://schemas.microsoft.com/office/drawing/2014/main" id="{058847AB-7813-41C9-823F-9F887FD176A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29900" y="-28538"/>
            <a:ext cx="1574800" cy="1574800"/>
          </a:xfrm>
          <a:prstGeom prst="rect">
            <a:avLst/>
          </a:prstGeom>
        </p:spPr>
      </p:pic>
    </p:spTree>
    <p:extLst>
      <p:ext uri="{BB962C8B-B14F-4D97-AF65-F5344CB8AC3E}">
        <p14:creationId xmlns:p14="http://schemas.microsoft.com/office/powerpoint/2010/main" val="3156889444"/>
      </p:ext>
    </p:extLst>
  </p:cSld>
  <p:clrMap bg1="lt1" tx1="dk1" bg2="lt2" tx2="dk2" accent1="accent1" accent2="accent2" accent3="accent3" accent4="accent4" accent5="accent5" accent6="accent6" hlink="hlink" folHlink="folHlink"/>
  <p:sldLayoutIdLst>
    <p:sldLayoutId id="2147484328" r:id="rId1"/>
    <p:sldLayoutId id="2147484339"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DF8BF-C354-4EB6-873F-0D423B63DEF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1CB110-00B2-4842-AB35-4D675EADB1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CDA2755D-00FC-46AD-A8CF-51321CA7D58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049A1D-2391-494B-B5C1-CE2D6BA23377}" type="slidenum">
              <a:rPr lang="en-GB" smtClean="0"/>
              <a:t>‹#›</a:t>
            </a:fld>
            <a:endParaRPr lang="en-GB"/>
          </a:p>
        </p:txBody>
      </p:sp>
    </p:spTree>
    <p:extLst>
      <p:ext uri="{BB962C8B-B14F-4D97-AF65-F5344CB8AC3E}">
        <p14:creationId xmlns:p14="http://schemas.microsoft.com/office/powerpoint/2010/main" val="248431107"/>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0.jpeg"/><Relationship Id="rId20"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10.jp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g"/><Relationship Id="rId14" Type="http://schemas.openxmlformats.org/officeDocument/2006/relationships/image" Target="../media/image18.png"/><Relationship Id="rId22"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8.jpe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png"/><Relationship Id="rId5" Type="http://schemas.microsoft.com/office/2007/relationships/hdphoto" Target="../media/hdphoto1.wdp"/><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69293" y="1811581"/>
            <a:ext cx="11105772" cy="1765300"/>
          </a:xfrm>
        </p:spPr>
        <p:txBody>
          <a:bodyPr>
            <a:noAutofit/>
          </a:bodyPr>
          <a:lstStyle/>
          <a:p>
            <a:pPr algn="ctr"/>
            <a:br>
              <a:rPr lang="en-GB" dirty="0">
                <a:solidFill>
                  <a:srgbClr val="92D400"/>
                </a:solidFill>
              </a:rPr>
            </a:br>
            <a:r>
              <a:rPr lang="en-GB" sz="7200" b="1" dirty="0">
                <a:solidFill>
                  <a:srgbClr val="92D400"/>
                </a:solidFill>
                <a:latin typeface="Arial" panose="020B0604020202020204" pitchFamily="34" charset="0"/>
                <a:cs typeface="Arial" panose="020B0604020202020204" pitchFamily="34" charset="0"/>
              </a:rPr>
              <a:t>Hub Connections</a:t>
            </a:r>
            <a:br>
              <a:rPr lang="en-GB" sz="7200" b="1" dirty="0">
                <a:solidFill>
                  <a:schemeClr val="tx1"/>
                </a:solidFill>
              </a:rPr>
            </a:br>
            <a:br>
              <a:rPr lang="en-GB" dirty="0">
                <a:solidFill>
                  <a:srgbClr val="92D400"/>
                </a:solidFill>
              </a:rPr>
            </a:br>
            <a:r>
              <a:rPr lang="en-GB" dirty="0">
                <a:solidFill>
                  <a:srgbClr val="92D400"/>
                </a:solidFill>
              </a:rPr>
              <a:t>July 16, 2019</a:t>
            </a:r>
          </a:p>
        </p:txBody>
      </p:sp>
      <p:sp>
        <p:nvSpPr>
          <p:cNvPr id="3" name="Rectangle 2"/>
          <p:cNvSpPr/>
          <p:nvPr/>
        </p:nvSpPr>
        <p:spPr>
          <a:xfrm>
            <a:off x="5583011" y="3576881"/>
            <a:ext cx="239168" cy="384721"/>
          </a:xfrm>
          <a:prstGeom prst="rect">
            <a:avLst/>
          </a:prstGeom>
        </p:spPr>
        <p:txBody>
          <a:bodyPr wrap="none">
            <a:spAutoFit/>
          </a:bodyPr>
          <a:lstStyle/>
          <a:p>
            <a:r>
              <a:rPr lang="en-GB"/>
              <a:t> </a:t>
            </a:r>
          </a:p>
        </p:txBody>
      </p:sp>
      <p:sp>
        <p:nvSpPr>
          <p:cNvPr id="6" name="Rectangle 5"/>
          <p:cNvSpPr/>
          <p:nvPr/>
        </p:nvSpPr>
        <p:spPr>
          <a:xfrm>
            <a:off x="5583011" y="3576881"/>
            <a:ext cx="239168" cy="384721"/>
          </a:xfrm>
          <a:prstGeom prst="rect">
            <a:avLst/>
          </a:prstGeom>
        </p:spPr>
        <p:txBody>
          <a:bodyPr wrap="none">
            <a:spAutoFit/>
          </a:bodyPr>
          <a:lstStyle/>
          <a:p>
            <a:r>
              <a:rPr lang="en-GB"/>
              <a:t> </a:t>
            </a:r>
          </a:p>
        </p:txBody>
      </p:sp>
      <p:sp>
        <p:nvSpPr>
          <p:cNvPr id="7" name="Rectangle 6"/>
          <p:cNvSpPr/>
          <p:nvPr/>
        </p:nvSpPr>
        <p:spPr>
          <a:xfrm>
            <a:off x="5583011" y="3576881"/>
            <a:ext cx="239168" cy="384721"/>
          </a:xfrm>
          <a:prstGeom prst="rect">
            <a:avLst/>
          </a:prstGeom>
        </p:spPr>
        <p:txBody>
          <a:bodyPr wrap="none">
            <a:spAutoFit/>
          </a:bodyPr>
          <a:lstStyle/>
          <a:p>
            <a:r>
              <a:rPr lang="en-GB"/>
              <a:t> </a:t>
            </a:r>
          </a:p>
        </p:txBody>
      </p:sp>
      <p:pic>
        <p:nvPicPr>
          <p:cNvPr id="5" name="Picture 4">
            <a:extLst>
              <a:ext uri="{FF2B5EF4-FFF2-40B4-BE49-F238E27FC236}">
                <a16:creationId xmlns:a16="http://schemas.microsoft.com/office/drawing/2014/main" id="{25DA159C-6042-4571-BB6A-1B9C2575230A}"/>
              </a:ext>
            </a:extLst>
          </p:cNvPr>
          <p:cNvPicPr>
            <a:picLocks noChangeAspect="1"/>
          </p:cNvPicPr>
          <p:nvPr/>
        </p:nvPicPr>
        <p:blipFill>
          <a:blip r:embed="rId3"/>
          <a:stretch>
            <a:fillRect/>
          </a:stretch>
        </p:blipFill>
        <p:spPr>
          <a:xfrm>
            <a:off x="4596777" y="4144213"/>
            <a:ext cx="2450804" cy="2395936"/>
          </a:xfrm>
          <a:prstGeom prst="rect">
            <a:avLst/>
          </a:prstGeom>
        </p:spPr>
      </p:pic>
    </p:spTree>
    <p:extLst>
      <p:ext uri="{BB962C8B-B14F-4D97-AF65-F5344CB8AC3E}">
        <p14:creationId xmlns:p14="http://schemas.microsoft.com/office/powerpoint/2010/main" val="211902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83922" y="3138985"/>
            <a:ext cx="8509180" cy="2967600"/>
          </a:xfrm>
        </p:spPr>
        <p:txBody>
          <a:bodyPr>
            <a:noAutofit/>
          </a:bodyPr>
          <a:lstStyle/>
          <a:p>
            <a:pPr algn="ctr"/>
            <a:br>
              <a:rPr lang="en-GB" sz="6600" b="1" dirty="0">
                <a:solidFill>
                  <a:schemeClr val="tx1"/>
                </a:solidFill>
              </a:rPr>
            </a:br>
            <a:r>
              <a:rPr lang="en-GB" sz="6600" b="1" dirty="0">
                <a:solidFill>
                  <a:srgbClr val="92D400"/>
                </a:solidFill>
              </a:rPr>
              <a:t>Discussion Session</a:t>
            </a:r>
            <a:br>
              <a:rPr lang="en-GB" sz="6600" b="1" dirty="0">
                <a:solidFill>
                  <a:schemeClr val="tx1"/>
                </a:solidFill>
              </a:rPr>
            </a:br>
            <a:br>
              <a:rPr lang="en-GB" sz="6600" b="1" dirty="0">
                <a:solidFill>
                  <a:schemeClr val="tx1"/>
                </a:solidFill>
              </a:rPr>
            </a:br>
            <a:r>
              <a:rPr lang="en-GB" sz="5400" b="1" dirty="0">
                <a:solidFill>
                  <a:schemeClr val="tx1"/>
                </a:solidFill>
              </a:rPr>
              <a:t>Ella Goschalk</a:t>
            </a:r>
            <a:br>
              <a:rPr lang="en-GB" sz="5400" b="1" dirty="0">
                <a:solidFill>
                  <a:schemeClr val="tx1"/>
                </a:solidFill>
              </a:rPr>
            </a:br>
            <a:r>
              <a:rPr lang="en-GB" sz="5400" b="1" i="1" dirty="0">
                <a:solidFill>
                  <a:schemeClr val="tx1"/>
                </a:solidFill>
              </a:rPr>
              <a:t>Improvement &amp; Engagement Manager</a:t>
            </a:r>
            <a:br>
              <a:rPr lang="en-GB" sz="5400" b="1" i="1" dirty="0">
                <a:solidFill>
                  <a:schemeClr val="tx1"/>
                </a:solidFill>
              </a:rPr>
            </a:br>
            <a:r>
              <a:rPr lang="en-GB" sz="5400" b="1" i="1" dirty="0">
                <a:solidFill>
                  <a:schemeClr val="tx1"/>
                </a:solidFill>
              </a:rPr>
              <a:t>Adults and Health Directorate</a:t>
            </a:r>
            <a:endParaRPr lang="en-GB" sz="6600" b="1" i="1" dirty="0">
              <a:solidFill>
                <a:schemeClr val="tx1"/>
              </a:solidFill>
            </a:endParaRPr>
          </a:p>
        </p:txBody>
      </p:sp>
      <p:sp>
        <p:nvSpPr>
          <p:cNvPr id="3" name="Rectangle 2"/>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Rectangle 5"/>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7" name="Rectangle 6"/>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7760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B1D00-7F0A-45A8-A4C8-87635CDA5EC7}"/>
              </a:ext>
            </a:extLst>
          </p:cNvPr>
          <p:cNvSpPr>
            <a:spLocks noGrp="1"/>
          </p:cNvSpPr>
          <p:nvPr>
            <p:ph type="title"/>
          </p:nvPr>
        </p:nvSpPr>
        <p:spPr>
          <a:xfrm>
            <a:off x="1893652" y="312304"/>
            <a:ext cx="5605629" cy="994172"/>
          </a:xfrm>
        </p:spPr>
        <p:txBody>
          <a:bodyPr>
            <a:normAutofit/>
          </a:bodyPr>
          <a:lstStyle/>
          <a:p>
            <a:r>
              <a:rPr lang="en-GB" sz="3850" b="1" dirty="0"/>
              <a:t>1. Introduction</a:t>
            </a:r>
          </a:p>
        </p:txBody>
      </p:sp>
      <p:sp>
        <p:nvSpPr>
          <p:cNvPr id="3" name="Content Placeholder 2">
            <a:extLst>
              <a:ext uri="{FF2B5EF4-FFF2-40B4-BE49-F238E27FC236}">
                <a16:creationId xmlns:a16="http://schemas.microsoft.com/office/drawing/2014/main" id="{157849FB-227A-4175-8B0C-B8078FC5B8FD}"/>
              </a:ext>
            </a:extLst>
          </p:cNvPr>
          <p:cNvSpPr>
            <a:spLocks noGrp="1"/>
          </p:cNvSpPr>
          <p:nvPr>
            <p:ph idx="1"/>
          </p:nvPr>
        </p:nvSpPr>
        <p:spPr>
          <a:xfrm>
            <a:off x="1756032" y="986972"/>
            <a:ext cx="6539149" cy="5871029"/>
          </a:xfrm>
        </p:spPr>
        <p:txBody>
          <a:bodyPr anchor="ctr">
            <a:normAutofit/>
          </a:bodyPr>
          <a:lstStyle/>
          <a:p>
            <a:r>
              <a:rPr lang="en-GB" sz="2000" dirty="0"/>
              <a:t>This session follows on from the Annual Engagement Summit and last year’s working group on mental health</a:t>
            </a:r>
          </a:p>
          <a:p>
            <a:r>
              <a:rPr lang="en-GB" sz="2000" dirty="0"/>
              <a:t>It is not always clear how to give feedback, comments or raise issues across mental health</a:t>
            </a:r>
          </a:p>
          <a:p>
            <a:r>
              <a:rPr lang="en-GB" sz="2000" dirty="0"/>
              <a:t>Today we will be talking about</a:t>
            </a:r>
          </a:p>
          <a:p>
            <a:pPr lvl="1"/>
            <a:r>
              <a:rPr lang="en-GB" sz="2000" dirty="0"/>
              <a:t>Barnet Wellbeing Hub</a:t>
            </a:r>
          </a:p>
          <a:p>
            <a:pPr lvl="1"/>
            <a:r>
              <a:rPr lang="en-GB" sz="2000" dirty="0"/>
              <a:t>Barnet Enfield and Haringey Mental Health Trust</a:t>
            </a:r>
          </a:p>
          <a:p>
            <a:pPr lvl="1"/>
            <a:r>
              <a:rPr lang="en-GB" sz="2000" dirty="0"/>
              <a:t>Barnet Council services such as the Network</a:t>
            </a:r>
          </a:p>
          <a:p>
            <a:r>
              <a:rPr lang="en-GB" sz="2000" dirty="0"/>
              <a:t>We will be looking at </a:t>
            </a:r>
          </a:p>
          <a:p>
            <a:pPr lvl="1"/>
            <a:r>
              <a:rPr lang="en-GB" sz="2000" dirty="0"/>
              <a:t>What are the ways to give feedback and your views</a:t>
            </a:r>
          </a:p>
          <a:p>
            <a:pPr lvl="1"/>
            <a:r>
              <a:rPr lang="en-GB" sz="2000" dirty="0"/>
              <a:t>What feedback these services are getting </a:t>
            </a:r>
          </a:p>
          <a:p>
            <a:pPr lvl="1"/>
            <a:r>
              <a:rPr lang="en-GB" sz="2000" dirty="0"/>
              <a:t>What happens next when feedback is given</a:t>
            </a:r>
          </a:p>
          <a:p>
            <a:r>
              <a:rPr lang="en-GB" sz="2000" dirty="0"/>
              <a:t>We will be discussing what works well, and what could be improved</a:t>
            </a:r>
          </a:p>
          <a:p>
            <a:r>
              <a:rPr lang="en-GB" sz="2000" dirty="0"/>
              <a:t>The aim is to come up with a clear action plan about how we can improve involvement and ways to get involved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436"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panose="020F0502020204030204"/>
            </a:endParaRPr>
          </a:p>
        </p:txBody>
      </p:sp>
      <p:pic>
        <p:nvPicPr>
          <p:cNvPr id="6" name="Graphic 5" descr="Customer review">
            <a:extLst>
              <a:ext uri="{FF2B5EF4-FFF2-40B4-BE49-F238E27FC236}">
                <a16:creationId xmlns:a16="http://schemas.microsoft.com/office/drawing/2014/main" id="{0F12D6FE-B14B-481F-B0E8-C376A3C174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1822" y="2793947"/>
            <a:ext cx="1283226" cy="1283226"/>
          </a:xfrm>
          <a:prstGeom prst="rect">
            <a:avLst/>
          </a:prstGeom>
        </p:spPr>
      </p:pic>
    </p:spTree>
    <p:extLst>
      <p:ext uri="{BB962C8B-B14F-4D97-AF65-F5344CB8AC3E}">
        <p14:creationId xmlns:p14="http://schemas.microsoft.com/office/powerpoint/2010/main" val="358863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sz="1800">
              <a:solidFill>
                <a:prstClr val="white"/>
              </a:solidFill>
              <a:latin typeface="Calibri" panose="020F0502020204030204"/>
            </a:endParaRPr>
          </a:p>
        </p:txBody>
      </p:sp>
      <p:sp>
        <p:nvSpPr>
          <p:cNvPr id="2" name="Title 1">
            <a:extLst>
              <a:ext uri="{FF2B5EF4-FFF2-40B4-BE49-F238E27FC236}">
                <a16:creationId xmlns:a16="http://schemas.microsoft.com/office/drawing/2014/main" id="{8C323BB8-785C-4BE0-8473-3EE5A72D7330}"/>
              </a:ext>
            </a:extLst>
          </p:cNvPr>
          <p:cNvSpPr>
            <a:spLocks noGrp="1"/>
          </p:cNvSpPr>
          <p:nvPr>
            <p:ph type="title"/>
          </p:nvPr>
        </p:nvSpPr>
        <p:spPr>
          <a:xfrm>
            <a:off x="2171272" y="1012004"/>
            <a:ext cx="2562119" cy="4795408"/>
          </a:xfrm>
        </p:spPr>
        <p:txBody>
          <a:bodyPr>
            <a:normAutofit/>
          </a:bodyPr>
          <a:lstStyle/>
          <a:p>
            <a:r>
              <a:rPr lang="en-GB" b="1" dirty="0">
                <a:solidFill>
                  <a:srgbClr val="FFFFFF"/>
                </a:solidFill>
              </a:rPr>
              <a:t>2. Getting involved: ladder of participation</a:t>
            </a:r>
          </a:p>
        </p:txBody>
      </p:sp>
      <p:graphicFrame>
        <p:nvGraphicFramePr>
          <p:cNvPr id="4" name="Content Placeholder 3">
            <a:extLst>
              <a:ext uri="{FF2B5EF4-FFF2-40B4-BE49-F238E27FC236}">
                <a16:creationId xmlns:a16="http://schemas.microsoft.com/office/drawing/2014/main" id="{220931AF-9C17-489B-87E6-104BDC926210}"/>
              </a:ext>
            </a:extLst>
          </p:cNvPr>
          <p:cNvGraphicFramePr>
            <a:graphicFrameLocks noGrp="1"/>
          </p:cNvGraphicFramePr>
          <p:nvPr>
            <p:ph idx="1"/>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811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sz="1800">
              <a:solidFill>
                <a:prstClr val="white"/>
              </a:solidFill>
              <a:latin typeface="Calibri" panose="020F0502020204030204"/>
            </a:endParaRPr>
          </a:p>
        </p:txBody>
      </p:sp>
      <p:sp>
        <p:nvSpPr>
          <p:cNvPr id="2" name="Title 1">
            <a:extLst>
              <a:ext uri="{FF2B5EF4-FFF2-40B4-BE49-F238E27FC236}">
                <a16:creationId xmlns:a16="http://schemas.microsoft.com/office/drawing/2014/main" id="{639992E0-AB84-4B06-8809-1080A1051656}"/>
              </a:ext>
            </a:extLst>
          </p:cNvPr>
          <p:cNvSpPr>
            <a:spLocks noGrp="1"/>
          </p:cNvSpPr>
          <p:nvPr>
            <p:ph type="title"/>
          </p:nvPr>
        </p:nvSpPr>
        <p:spPr>
          <a:xfrm>
            <a:off x="2171272" y="1012004"/>
            <a:ext cx="2562119" cy="4795408"/>
          </a:xfrm>
        </p:spPr>
        <p:txBody>
          <a:bodyPr>
            <a:normAutofit/>
          </a:bodyPr>
          <a:lstStyle/>
          <a:p>
            <a:r>
              <a:rPr lang="en-GB" b="1" dirty="0">
                <a:solidFill>
                  <a:srgbClr val="FFFFFF"/>
                </a:solidFill>
              </a:rPr>
              <a:t>3. How can people give their views and feedback at the moment?</a:t>
            </a:r>
          </a:p>
        </p:txBody>
      </p:sp>
      <p:graphicFrame>
        <p:nvGraphicFramePr>
          <p:cNvPr id="5" name="Content Placeholder 2">
            <a:extLst>
              <a:ext uri="{FF2B5EF4-FFF2-40B4-BE49-F238E27FC236}">
                <a16:creationId xmlns:a16="http://schemas.microsoft.com/office/drawing/2014/main" id="{E1FD82F9-5A1C-4827-9204-5D84619A000A}"/>
              </a:ext>
            </a:extLst>
          </p:cNvPr>
          <p:cNvGraphicFramePr>
            <a:graphicFrameLocks noGrp="1"/>
          </p:cNvGraphicFramePr>
          <p:nvPr>
            <p:ph idx="1"/>
          </p:nvPr>
        </p:nvGraphicFramePr>
        <p:xfrm>
          <a:off x="5419726" y="470924"/>
          <a:ext cx="5059589"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359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C435-51F0-4B48-BD4F-3BA04099346C}"/>
              </a:ext>
            </a:extLst>
          </p:cNvPr>
          <p:cNvSpPr>
            <a:spLocks noGrp="1"/>
          </p:cNvSpPr>
          <p:nvPr>
            <p:ph type="title"/>
          </p:nvPr>
        </p:nvSpPr>
        <p:spPr>
          <a:xfrm>
            <a:off x="2152650" y="365127"/>
            <a:ext cx="7886700" cy="967563"/>
          </a:xfrm>
        </p:spPr>
        <p:txBody>
          <a:bodyPr>
            <a:normAutofit/>
          </a:bodyPr>
          <a:lstStyle/>
          <a:p>
            <a:r>
              <a:rPr lang="en-GB" b="1" dirty="0"/>
              <a:t>4. Key themes of current feedback? </a:t>
            </a:r>
          </a:p>
        </p:txBody>
      </p:sp>
      <p:sp>
        <p:nvSpPr>
          <p:cNvPr id="5" name="Rectangle: Rounded Corners 4">
            <a:extLst>
              <a:ext uri="{FF2B5EF4-FFF2-40B4-BE49-F238E27FC236}">
                <a16:creationId xmlns:a16="http://schemas.microsoft.com/office/drawing/2014/main" id="{8F1CA238-F042-4FA3-9058-EB5749B237D5}"/>
              </a:ext>
            </a:extLst>
          </p:cNvPr>
          <p:cNvSpPr/>
          <p:nvPr/>
        </p:nvSpPr>
        <p:spPr>
          <a:xfrm>
            <a:off x="2152650" y="1457325"/>
            <a:ext cx="8004048" cy="316751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GB" sz="2400" b="1" dirty="0">
              <a:solidFill>
                <a:prstClr val="black"/>
              </a:solidFill>
              <a:latin typeface="Calibri" panose="020F0502020204030204"/>
            </a:endParaRPr>
          </a:p>
          <a:p>
            <a:pPr marL="342900" indent="-342900" defTabSz="914400">
              <a:buFont typeface="Arial" panose="020B0604020202020204" pitchFamily="34" charset="0"/>
              <a:buChar char="•"/>
            </a:pPr>
            <a:r>
              <a:rPr lang="en-GB" sz="2400" b="1" dirty="0">
                <a:solidFill>
                  <a:prstClr val="black"/>
                </a:solidFill>
                <a:latin typeface="Calibri" panose="020F0502020204030204"/>
              </a:rPr>
              <a:t>What impact a service had….</a:t>
            </a:r>
          </a:p>
          <a:p>
            <a:pPr marL="800100" lvl="1" indent="-342900" defTabSz="914400">
              <a:buFont typeface="Arial" panose="020B0604020202020204" pitchFamily="34" charset="0"/>
              <a:buChar char="•"/>
            </a:pPr>
            <a:r>
              <a:rPr lang="en-GB" sz="2400" b="1" dirty="0">
                <a:solidFill>
                  <a:prstClr val="black"/>
                </a:solidFill>
                <a:latin typeface="Calibri" panose="020F0502020204030204"/>
              </a:rPr>
              <a:t>Practical </a:t>
            </a:r>
            <a:r>
              <a:rPr lang="en-GB" sz="2400" b="1" dirty="0">
                <a:solidFill>
                  <a:srgbClr val="7030A0"/>
                </a:solidFill>
                <a:latin typeface="Calibri" panose="020F0502020204030204"/>
              </a:rPr>
              <a:t>help and advice </a:t>
            </a:r>
            <a:r>
              <a:rPr lang="en-GB" sz="2400" b="1" dirty="0">
                <a:solidFill>
                  <a:prstClr val="black"/>
                </a:solidFill>
                <a:latin typeface="Calibri" panose="020F0502020204030204"/>
              </a:rPr>
              <a:t>(what happened made  a difference)</a:t>
            </a:r>
          </a:p>
          <a:p>
            <a:pPr marL="800100" lvl="1" indent="-342900" defTabSz="914400">
              <a:buFont typeface="Arial" panose="020B0604020202020204" pitchFamily="34" charset="0"/>
              <a:buChar char="•"/>
            </a:pPr>
            <a:r>
              <a:rPr lang="en-GB" sz="2400" b="1" dirty="0">
                <a:solidFill>
                  <a:prstClr val="black"/>
                </a:solidFill>
                <a:latin typeface="Calibri" panose="020F0502020204030204"/>
              </a:rPr>
              <a:t>What the </a:t>
            </a:r>
            <a:r>
              <a:rPr lang="en-GB" sz="2400" b="1" dirty="0">
                <a:solidFill>
                  <a:srgbClr val="7030A0"/>
                </a:solidFill>
                <a:latin typeface="Calibri" panose="020F0502020204030204"/>
              </a:rPr>
              <a:t>staff</a:t>
            </a:r>
            <a:r>
              <a:rPr lang="en-GB" sz="2400" b="1" dirty="0">
                <a:solidFill>
                  <a:prstClr val="black"/>
                </a:solidFill>
                <a:latin typeface="Calibri" panose="020F0502020204030204"/>
              </a:rPr>
              <a:t> were like (good bad)</a:t>
            </a:r>
          </a:p>
          <a:p>
            <a:pPr marL="800100" lvl="1" indent="-342900" defTabSz="914400">
              <a:buFont typeface="Arial" panose="020B0604020202020204" pitchFamily="34" charset="0"/>
              <a:buChar char="•"/>
            </a:pPr>
            <a:r>
              <a:rPr lang="en-GB" sz="2400" b="1" dirty="0">
                <a:solidFill>
                  <a:prstClr val="black"/>
                </a:solidFill>
                <a:latin typeface="Calibri" panose="020F0502020204030204"/>
              </a:rPr>
              <a:t>Feeling </a:t>
            </a:r>
            <a:r>
              <a:rPr lang="en-GB" sz="2400" b="1" dirty="0">
                <a:solidFill>
                  <a:srgbClr val="7030A0"/>
                </a:solidFill>
                <a:latin typeface="Calibri" panose="020F0502020204030204"/>
              </a:rPr>
              <a:t>listened</a:t>
            </a:r>
            <a:r>
              <a:rPr lang="en-GB" sz="2400" b="1" dirty="0">
                <a:solidFill>
                  <a:prstClr val="black"/>
                </a:solidFill>
                <a:latin typeface="Calibri" panose="020F0502020204030204"/>
              </a:rPr>
              <a:t> to </a:t>
            </a:r>
          </a:p>
          <a:p>
            <a:pPr marL="800100" lvl="1" indent="-342900" defTabSz="914400">
              <a:buFont typeface="Arial" panose="020B0604020202020204" pitchFamily="34" charset="0"/>
              <a:buChar char="•"/>
            </a:pPr>
            <a:r>
              <a:rPr lang="en-GB" sz="2400" b="1" dirty="0">
                <a:solidFill>
                  <a:prstClr val="black"/>
                </a:solidFill>
                <a:latin typeface="Calibri" panose="020F0502020204030204"/>
              </a:rPr>
              <a:t>Was the service </a:t>
            </a:r>
            <a:r>
              <a:rPr lang="en-GB" sz="2400" b="1" dirty="0">
                <a:solidFill>
                  <a:srgbClr val="7030A0"/>
                </a:solidFill>
                <a:latin typeface="Calibri" panose="020F0502020204030204"/>
              </a:rPr>
              <a:t>accessible</a:t>
            </a:r>
          </a:p>
          <a:p>
            <a:pPr marL="800100" lvl="1" indent="-342900" defTabSz="914400">
              <a:buFont typeface="Arial" panose="020B0604020202020204" pitchFamily="34" charset="0"/>
              <a:buChar char="•"/>
            </a:pPr>
            <a:r>
              <a:rPr lang="en-GB" sz="2400" b="1" dirty="0">
                <a:solidFill>
                  <a:srgbClr val="7030A0"/>
                </a:solidFill>
                <a:latin typeface="Calibri" panose="020F0502020204030204"/>
              </a:rPr>
              <a:t>Overall impression </a:t>
            </a:r>
            <a:r>
              <a:rPr lang="en-GB" sz="2400" b="1" dirty="0">
                <a:solidFill>
                  <a:prstClr val="black"/>
                </a:solidFill>
                <a:latin typeface="Calibri" panose="020F0502020204030204"/>
              </a:rPr>
              <a:t>of the service- would someone recommend it to a friend/ family member</a:t>
            </a:r>
          </a:p>
          <a:p>
            <a:pPr marL="800100" lvl="1" indent="-342900" defTabSz="914400">
              <a:buFont typeface="Arial" panose="020B0604020202020204" pitchFamily="34" charset="0"/>
              <a:buChar char="•"/>
            </a:pPr>
            <a:endParaRPr lang="en-GB" sz="2000" b="1" dirty="0">
              <a:solidFill>
                <a:prstClr val="black"/>
              </a:solidFill>
              <a:latin typeface="Calibri" panose="020F0502020204030204"/>
            </a:endParaRPr>
          </a:p>
        </p:txBody>
      </p:sp>
    </p:spTree>
    <p:extLst>
      <p:ext uri="{BB962C8B-B14F-4D97-AF65-F5344CB8AC3E}">
        <p14:creationId xmlns:p14="http://schemas.microsoft.com/office/powerpoint/2010/main" val="2067588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C435-51F0-4B48-BD4F-3BA04099346C}"/>
              </a:ext>
            </a:extLst>
          </p:cNvPr>
          <p:cNvSpPr>
            <a:spLocks noGrp="1"/>
          </p:cNvSpPr>
          <p:nvPr>
            <p:ph type="title"/>
          </p:nvPr>
        </p:nvSpPr>
        <p:spPr>
          <a:xfrm>
            <a:off x="2152650" y="365127"/>
            <a:ext cx="7886700" cy="967563"/>
          </a:xfrm>
        </p:spPr>
        <p:txBody>
          <a:bodyPr>
            <a:normAutofit fontScale="90000"/>
          </a:bodyPr>
          <a:lstStyle/>
          <a:p>
            <a:r>
              <a:rPr lang="en-GB" b="1" dirty="0"/>
              <a:t>Feedback examples from some of our services…</a:t>
            </a:r>
          </a:p>
        </p:txBody>
      </p:sp>
      <p:sp>
        <p:nvSpPr>
          <p:cNvPr id="5" name="Rectangle: Rounded Corners 4">
            <a:extLst>
              <a:ext uri="{FF2B5EF4-FFF2-40B4-BE49-F238E27FC236}">
                <a16:creationId xmlns:a16="http://schemas.microsoft.com/office/drawing/2014/main" id="{8F1CA238-F042-4FA3-9058-EB5749B237D5}"/>
              </a:ext>
            </a:extLst>
          </p:cNvPr>
          <p:cNvSpPr/>
          <p:nvPr/>
        </p:nvSpPr>
        <p:spPr>
          <a:xfrm>
            <a:off x="1863852" y="1219200"/>
            <a:ext cx="8464297" cy="351993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2000" b="1" dirty="0">
                <a:solidFill>
                  <a:prstClr val="black"/>
                </a:solidFill>
                <a:latin typeface="Calibri" panose="020F0502020204030204"/>
              </a:rPr>
              <a:t>Practical help and advice </a:t>
            </a:r>
          </a:p>
          <a:p>
            <a:pPr defTabSz="914400"/>
            <a:r>
              <a:rPr lang="en-GB" sz="2000" dirty="0">
                <a:solidFill>
                  <a:prstClr val="black"/>
                </a:solidFill>
                <a:latin typeface="Calibri" panose="020F0502020204030204"/>
              </a:rPr>
              <a:t>Wellbeing hub: 97% of people learned practical ways of improving wellbeing</a:t>
            </a:r>
          </a:p>
          <a:p>
            <a:pPr defTabSz="914400"/>
            <a:endParaRPr lang="en-GB" sz="2000" dirty="0">
              <a:solidFill>
                <a:prstClr val="black"/>
              </a:solidFill>
              <a:latin typeface="Calibri" panose="020F0502020204030204"/>
            </a:endParaRPr>
          </a:p>
          <a:p>
            <a:pPr defTabSz="914400"/>
            <a:r>
              <a:rPr lang="en-GB" sz="2000" dirty="0">
                <a:solidFill>
                  <a:prstClr val="black"/>
                </a:solidFill>
                <a:latin typeface="Calibri" panose="020F0502020204030204"/>
              </a:rPr>
              <a:t>“I feel better- coming to hub has helped me- I got information and numbers that could help me solve my problems.”</a:t>
            </a:r>
          </a:p>
          <a:p>
            <a:pPr defTabSz="914400"/>
            <a:endParaRPr lang="en-GB" sz="2000" dirty="0">
              <a:solidFill>
                <a:prstClr val="black"/>
              </a:solidFill>
              <a:latin typeface="Calibri" panose="020F0502020204030204"/>
            </a:endParaRPr>
          </a:p>
          <a:p>
            <a:pPr defTabSz="914400"/>
            <a:r>
              <a:rPr lang="en-GB" sz="2000" dirty="0">
                <a:solidFill>
                  <a:prstClr val="black"/>
                </a:solidFill>
                <a:latin typeface="Calibri" panose="020F0502020204030204"/>
              </a:rPr>
              <a:t>‘’The Network has provided me with structure and tools to take control of my life and to give myself permission to move forward and succeed”</a:t>
            </a:r>
          </a:p>
          <a:p>
            <a:pPr defTabSz="914400"/>
            <a:endParaRPr lang="en-GB" sz="2000" dirty="0">
              <a:solidFill>
                <a:prstClr val="black"/>
              </a:solidFill>
              <a:latin typeface="Calibri" panose="020F0502020204030204"/>
            </a:endParaRPr>
          </a:p>
          <a:p>
            <a:pPr defTabSz="914400"/>
            <a:r>
              <a:rPr lang="en-GB" sz="2000" dirty="0">
                <a:solidFill>
                  <a:prstClr val="black"/>
                </a:solidFill>
                <a:latin typeface="Calibri" panose="020F0502020204030204"/>
              </a:rPr>
              <a:t>People in the wards appreciated the different activities like cooking, creative writing, tai chi</a:t>
            </a:r>
          </a:p>
        </p:txBody>
      </p:sp>
      <p:sp>
        <p:nvSpPr>
          <p:cNvPr id="7" name="Rectangle: Rounded Corners 6">
            <a:extLst>
              <a:ext uri="{FF2B5EF4-FFF2-40B4-BE49-F238E27FC236}">
                <a16:creationId xmlns:a16="http://schemas.microsoft.com/office/drawing/2014/main" id="{27D4948B-522A-43DD-B59A-790B8C03C32E}"/>
              </a:ext>
            </a:extLst>
          </p:cNvPr>
          <p:cNvSpPr/>
          <p:nvPr/>
        </p:nvSpPr>
        <p:spPr>
          <a:xfrm>
            <a:off x="1863852" y="4887396"/>
            <a:ext cx="8464297" cy="1696028"/>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2000" b="1" dirty="0">
                <a:solidFill>
                  <a:prstClr val="black"/>
                </a:solidFill>
                <a:latin typeface="Calibri" panose="020F0502020204030204"/>
              </a:rPr>
              <a:t>Staff</a:t>
            </a:r>
          </a:p>
          <a:p>
            <a:pPr defTabSz="914400"/>
            <a:r>
              <a:rPr lang="en-GB" sz="2000" dirty="0">
                <a:solidFill>
                  <a:prstClr val="black"/>
                </a:solidFill>
                <a:latin typeface="Calibri" panose="020F0502020204030204"/>
              </a:rPr>
              <a:t>‘It was really helpful, I felt your advisor is really friendly.‘</a:t>
            </a:r>
          </a:p>
          <a:p>
            <a:pPr defTabSz="914400"/>
            <a:r>
              <a:rPr lang="en-GB" sz="2000" dirty="0">
                <a:solidFill>
                  <a:prstClr val="black"/>
                </a:solidFill>
                <a:latin typeface="Calibri" panose="020F0502020204030204"/>
              </a:rPr>
              <a:t>‘I feel more comfortable in my mind after seeing the navigator.’</a:t>
            </a:r>
          </a:p>
          <a:p>
            <a:pPr defTabSz="914400"/>
            <a:r>
              <a:rPr lang="en-GB" sz="2000" dirty="0">
                <a:solidFill>
                  <a:prstClr val="black"/>
                </a:solidFill>
                <a:latin typeface="Calibri" panose="020F0502020204030204"/>
              </a:rPr>
              <a:t>In the wards – polite, professional, caring and friendly staff</a:t>
            </a:r>
          </a:p>
        </p:txBody>
      </p:sp>
    </p:spTree>
    <p:extLst>
      <p:ext uri="{BB962C8B-B14F-4D97-AF65-F5344CB8AC3E}">
        <p14:creationId xmlns:p14="http://schemas.microsoft.com/office/powerpoint/2010/main" val="195580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D95046-A095-4FE6-AD60-0366C60F78E2}"/>
              </a:ext>
            </a:extLst>
          </p:cNvPr>
          <p:cNvSpPr/>
          <p:nvPr/>
        </p:nvSpPr>
        <p:spPr>
          <a:xfrm>
            <a:off x="6275225" y="3577134"/>
            <a:ext cx="4105326" cy="196052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2000" b="1" dirty="0">
                <a:solidFill>
                  <a:prstClr val="black"/>
                </a:solidFill>
                <a:latin typeface="Calibri" panose="020F0502020204030204"/>
              </a:rPr>
              <a:t>Accessibility</a:t>
            </a:r>
          </a:p>
          <a:p>
            <a:pPr defTabSz="914400"/>
            <a:r>
              <a:rPr lang="en-GB" sz="2000" dirty="0">
                <a:solidFill>
                  <a:prstClr val="black"/>
                </a:solidFill>
                <a:latin typeface="Calibri" panose="020F0502020204030204"/>
              </a:rPr>
              <a:t>Barnet Wellbeing Hub: 97% of people said the service is really accessible</a:t>
            </a:r>
          </a:p>
        </p:txBody>
      </p:sp>
      <p:sp>
        <p:nvSpPr>
          <p:cNvPr id="6" name="Rectangle: Rounded Corners 5">
            <a:extLst>
              <a:ext uri="{FF2B5EF4-FFF2-40B4-BE49-F238E27FC236}">
                <a16:creationId xmlns:a16="http://schemas.microsoft.com/office/drawing/2014/main" id="{A6E7271A-CE0D-4A02-86F6-24C35F5EB6A0}"/>
              </a:ext>
            </a:extLst>
          </p:cNvPr>
          <p:cNvSpPr/>
          <p:nvPr/>
        </p:nvSpPr>
        <p:spPr>
          <a:xfrm>
            <a:off x="6275225" y="1258184"/>
            <a:ext cx="4105326" cy="1602880"/>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2000" b="1" dirty="0">
                <a:solidFill>
                  <a:prstClr val="black"/>
                </a:solidFill>
                <a:latin typeface="Calibri" panose="020F0502020204030204"/>
              </a:rPr>
              <a:t>Feeling listened to:</a:t>
            </a:r>
          </a:p>
          <a:p>
            <a:pPr defTabSz="914400"/>
            <a:r>
              <a:rPr lang="en-GB" sz="2000" dirty="0">
                <a:solidFill>
                  <a:prstClr val="black"/>
                </a:solidFill>
                <a:latin typeface="Calibri" panose="020F0502020204030204"/>
              </a:rPr>
              <a:t>Barnet Wellbeing Hub: 100% of people felt understood and listened to</a:t>
            </a:r>
          </a:p>
        </p:txBody>
      </p:sp>
      <p:sp>
        <p:nvSpPr>
          <p:cNvPr id="8" name="Rectangle: Rounded Corners 7">
            <a:extLst>
              <a:ext uri="{FF2B5EF4-FFF2-40B4-BE49-F238E27FC236}">
                <a16:creationId xmlns:a16="http://schemas.microsoft.com/office/drawing/2014/main" id="{A81E2BA9-F029-409C-A2CF-CFA25930E422}"/>
              </a:ext>
            </a:extLst>
          </p:cNvPr>
          <p:cNvSpPr/>
          <p:nvPr/>
        </p:nvSpPr>
        <p:spPr>
          <a:xfrm>
            <a:off x="1745582" y="799688"/>
            <a:ext cx="4213620" cy="4737966"/>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GB" sz="2000" b="1" dirty="0">
                <a:solidFill>
                  <a:prstClr val="black"/>
                </a:solidFill>
                <a:latin typeface="Calibri" panose="020F0502020204030204"/>
              </a:rPr>
              <a:t>Overall feedback</a:t>
            </a:r>
          </a:p>
          <a:p>
            <a:pPr defTabSz="914400"/>
            <a:r>
              <a:rPr lang="en-GB" sz="2000" dirty="0">
                <a:solidFill>
                  <a:prstClr val="black"/>
                </a:solidFill>
                <a:latin typeface="Calibri" panose="020F0502020204030204"/>
              </a:rPr>
              <a:t>100% of people think that being at the Network helped them</a:t>
            </a:r>
          </a:p>
          <a:p>
            <a:pPr defTabSz="914400"/>
            <a:endParaRPr lang="en-GB" sz="2000" dirty="0">
              <a:solidFill>
                <a:prstClr val="black"/>
              </a:solidFill>
              <a:latin typeface="Calibri" panose="020F0502020204030204"/>
            </a:endParaRPr>
          </a:p>
          <a:p>
            <a:pPr defTabSz="914400"/>
            <a:r>
              <a:rPr lang="en-GB" sz="2000" dirty="0">
                <a:solidFill>
                  <a:prstClr val="black"/>
                </a:solidFill>
                <a:latin typeface="Calibri" panose="020F0502020204030204"/>
              </a:rPr>
              <a:t>Approximately 98% of people </a:t>
            </a:r>
            <a:r>
              <a:rPr lang="en-GB" sz="2000">
                <a:solidFill>
                  <a:prstClr val="black"/>
                </a:solidFill>
                <a:latin typeface="Calibri" panose="020F0502020204030204"/>
              </a:rPr>
              <a:t>who were </a:t>
            </a:r>
            <a:r>
              <a:rPr lang="en-GB" sz="2000" dirty="0">
                <a:solidFill>
                  <a:prstClr val="black"/>
                </a:solidFill>
                <a:latin typeface="Calibri" panose="020F0502020204030204"/>
              </a:rPr>
              <a:t>discharged from the service would recommend this service to friends and family.</a:t>
            </a:r>
          </a:p>
          <a:p>
            <a:pPr defTabSz="914400"/>
            <a:endParaRPr lang="en-GB" sz="2000" dirty="0">
              <a:solidFill>
                <a:prstClr val="black"/>
              </a:solidFill>
              <a:latin typeface="Calibri" panose="020F0502020204030204"/>
            </a:endParaRPr>
          </a:p>
          <a:p>
            <a:pPr defTabSz="914400"/>
            <a:r>
              <a:rPr lang="en-GB" sz="2000" dirty="0">
                <a:solidFill>
                  <a:prstClr val="black"/>
                </a:solidFill>
                <a:latin typeface="Calibri" panose="020F0502020204030204"/>
              </a:rPr>
              <a:t>In the wards – people would like to have more input and work alongside staff</a:t>
            </a:r>
          </a:p>
        </p:txBody>
      </p:sp>
    </p:spTree>
    <p:extLst>
      <p:ext uri="{BB962C8B-B14F-4D97-AF65-F5344CB8AC3E}">
        <p14:creationId xmlns:p14="http://schemas.microsoft.com/office/powerpoint/2010/main" val="2468412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sz="1800">
              <a:solidFill>
                <a:prstClr val="white"/>
              </a:solidFill>
              <a:latin typeface="Calibri" panose="020F0502020204030204"/>
            </a:endParaRPr>
          </a:p>
        </p:txBody>
      </p:sp>
      <p:sp>
        <p:nvSpPr>
          <p:cNvPr id="2" name="Title 1">
            <a:extLst>
              <a:ext uri="{FF2B5EF4-FFF2-40B4-BE49-F238E27FC236}">
                <a16:creationId xmlns:a16="http://schemas.microsoft.com/office/drawing/2014/main" id="{55354EB2-FEC0-4642-BE4F-52E85F37B877}"/>
              </a:ext>
            </a:extLst>
          </p:cNvPr>
          <p:cNvSpPr>
            <a:spLocks noGrp="1"/>
          </p:cNvSpPr>
          <p:nvPr>
            <p:ph type="title"/>
          </p:nvPr>
        </p:nvSpPr>
        <p:spPr>
          <a:xfrm>
            <a:off x="2152651" y="1412488"/>
            <a:ext cx="2174391" cy="4363844"/>
          </a:xfrm>
        </p:spPr>
        <p:txBody>
          <a:bodyPr vert="horz" lIns="91440" tIns="45720" rIns="91440" bIns="45720" rtlCol="0" anchor="t">
            <a:normAutofit/>
          </a:bodyPr>
          <a:lstStyle/>
          <a:p>
            <a:pPr defTabSz="914400"/>
            <a:r>
              <a:rPr lang="en-US" sz="3500" b="1" dirty="0">
                <a:solidFill>
                  <a:srgbClr val="FFFFFF"/>
                </a:solidFill>
              </a:rPr>
              <a:t>5. Co-production and peer support</a:t>
            </a:r>
          </a:p>
        </p:txBody>
      </p:sp>
      <p:sp>
        <p:nvSpPr>
          <p:cNvPr id="3" name="Content Placeholder 2">
            <a:extLst>
              <a:ext uri="{FF2B5EF4-FFF2-40B4-BE49-F238E27FC236}">
                <a16:creationId xmlns:a16="http://schemas.microsoft.com/office/drawing/2014/main" id="{EB8A478B-F011-420A-9C35-A8283CB46D2E}"/>
              </a:ext>
            </a:extLst>
          </p:cNvPr>
          <p:cNvSpPr>
            <a:spLocks noGrp="1"/>
          </p:cNvSpPr>
          <p:nvPr>
            <p:ph idx="1"/>
          </p:nvPr>
        </p:nvSpPr>
        <p:spPr>
          <a:xfrm>
            <a:off x="4844170" y="174173"/>
            <a:ext cx="2570462" cy="5181599"/>
          </a:xfrm>
          <a:ln>
            <a:solidFill>
              <a:schemeClr val="tx1"/>
            </a:solidFill>
          </a:ln>
        </p:spPr>
        <p:txBody>
          <a:bodyPr vert="horz" lIns="91440" tIns="45720" rIns="91440" bIns="45720" rtlCol="0">
            <a:noAutofit/>
          </a:bodyPr>
          <a:lstStyle/>
          <a:p>
            <a:pPr marL="0" indent="0" defTabSz="914400">
              <a:buNone/>
            </a:pPr>
            <a:r>
              <a:rPr lang="en-US" sz="2000" b="1" i="1" dirty="0"/>
              <a:t>Inclusion Barnet Outreach</a:t>
            </a:r>
          </a:p>
          <a:p>
            <a:pPr defTabSz="914400"/>
            <a:r>
              <a:rPr lang="en-US" sz="2000" dirty="0"/>
              <a:t>Group and one to one peer support in mental health wards</a:t>
            </a:r>
          </a:p>
          <a:p>
            <a:pPr defTabSz="914400"/>
            <a:r>
              <a:rPr lang="en-US" sz="2000" i="1" dirty="0"/>
              <a:t>‘I thought it would be good to meet others with similar struggles rather than trying</a:t>
            </a:r>
            <a:r>
              <a:rPr lang="en-US" sz="2000" dirty="0"/>
              <a:t> </a:t>
            </a:r>
            <a:r>
              <a:rPr lang="en-US" sz="2000" i="1" dirty="0"/>
              <a:t>to manage on my own. It’s important that it’s peer led because you can see people</a:t>
            </a:r>
            <a:r>
              <a:rPr lang="en-US" sz="2000" dirty="0"/>
              <a:t> </a:t>
            </a:r>
            <a:r>
              <a:rPr lang="en-US" sz="2000" i="1" dirty="0"/>
              <a:t>who have come through the other side and they’ve reached a better place.’</a:t>
            </a:r>
            <a:endParaRPr lang="en-US" sz="2000" dirty="0"/>
          </a:p>
          <a:p>
            <a:pPr indent="-228600" defTabSz="914400"/>
            <a:endParaRPr lang="en-US" sz="20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21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5DF858DB-1E69-4EC2-BAC6-4CFF78655FA4}"/>
              </a:ext>
            </a:extLst>
          </p:cNvPr>
          <p:cNvSpPr txBox="1">
            <a:spLocks/>
          </p:cNvSpPr>
          <p:nvPr/>
        </p:nvSpPr>
        <p:spPr>
          <a:xfrm>
            <a:off x="7862705" y="4136571"/>
            <a:ext cx="2398275" cy="2236098"/>
          </a:xfrm>
          <a:prstGeom prst="rect">
            <a:avLst/>
          </a:prstGeom>
          <a:ln>
            <a:solidFill>
              <a:schemeClr val="tx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000" b="1" i="1" dirty="0">
                <a:solidFill>
                  <a:prstClr val="black"/>
                </a:solidFill>
                <a:latin typeface="Calibri" panose="020F0502020204030204"/>
              </a:rPr>
              <a:t>Reimagining mental health</a:t>
            </a:r>
            <a:r>
              <a:rPr lang="en-US" sz="2000" i="1" dirty="0">
                <a:solidFill>
                  <a:prstClr val="black"/>
                </a:solidFill>
                <a:latin typeface="Calibri" panose="020F0502020204030204"/>
              </a:rPr>
              <a:t> </a:t>
            </a:r>
          </a:p>
          <a:p>
            <a:pPr marL="0" indent="0" defTabSz="914400">
              <a:buNone/>
            </a:pPr>
            <a:r>
              <a:rPr lang="en-US" sz="2000" dirty="0">
                <a:solidFill>
                  <a:prstClr val="black"/>
                </a:solidFill>
                <a:latin typeface="Calibri" panose="020F0502020204030204"/>
              </a:rPr>
              <a:t>Co-production to inform transformation of mental health services</a:t>
            </a:r>
          </a:p>
        </p:txBody>
      </p:sp>
      <p:sp>
        <p:nvSpPr>
          <p:cNvPr id="14" name="Content Placeholder 2">
            <a:extLst>
              <a:ext uri="{FF2B5EF4-FFF2-40B4-BE49-F238E27FC236}">
                <a16:creationId xmlns:a16="http://schemas.microsoft.com/office/drawing/2014/main" id="{CB5A9598-5FAC-4699-BD51-FEE5804A4C7E}"/>
              </a:ext>
            </a:extLst>
          </p:cNvPr>
          <p:cNvSpPr txBox="1">
            <a:spLocks/>
          </p:cNvSpPr>
          <p:nvPr/>
        </p:nvSpPr>
        <p:spPr>
          <a:xfrm>
            <a:off x="7856583" y="435985"/>
            <a:ext cx="2398275" cy="3381272"/>
          </a:xfrm>
          <a:prstGeom prst="rect">
            <a:avLst/>
          </a:prstGeom>
          <a:ln>
            <a:solidFill>
              <a:schemeClr val="tx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000" b="1" i="1" dirty="0">
                <a:solidFill>
                  <a:prstClr val="black"/>
                </a:solidFill>
                <a:latin typeface="Calibri" panose="020F0502020204030204"/>
              </a:rPr>
              <a:t>Network</a:t>
            </a:r>
            <a:r>
              <a:rPr lang="en-US" sz="2000" i="1" dirty="0">
                <a:solidFill>
                  <a:prstClr val="black"/>
                </a:solidFill>
                <a:latin typeface="Calibri" panose="020F0502020204030204"/>
              </a:rPr>
              <a:t> </a:t>
            </a:r>
          </a:p>
          <a:p>
            <a:pPr indent="-228600" defTabSz="914400"/>
            <a:r>
              <a:rPr lang="en-US" sz="2000" dirty="0">
                <a:solidFill>
                  <a:prstClr val="black"/>
                </a:solidFill>
                <a:latin typeface="Calibri" panose="020F0502020204030204"/>
              </a:rPr>
              <a:t>User forum for people to continue being involved and shape services</a:t>
            </a:r>
          </a:p>
          <a:p>
            <a:pPr indent="-228600" defTabSz="914400"/>
            <a:r>
              <a:rPr lang="en-US" sz="2000" dirty="0">
                <a:solidFill>
                  <a:prstClr val="black"/>
                </a:solidFill>
                <a:latin typeface="Calibri" panose="020F0502020204030204"/>
              </a:rPr>
              <a:t>New groups set up, shaped by users</a:t>
            </a:r>
          </a:p>
          <a:p>
            <a:pPr indent="-228600" defTabSz="914400"/>
            <a:r>
              <a:rPr lang="en-US" sz="2000" dirty="0">
                <a:solidFill>
                  <a:prstClr val="black"/>
                </a:solidFill>
                <a:latin typeface="Calibri" panose="020F0502020204030204"/>
              </a:rPr>
              <a:t>Peer support workers now employed in the team</a:t>
            </a:r>
          </a:p>
        </p:txBody>
      </p:sp>
      <p:sp>
        <p:nvSpPr>
          <p:cNvPr id="8" name="Content Placeholder 2">
            <a:extLst>
              <a:ext uri="{FF2B5EF4-FFF2-40B4-BE49-F238E27FC236}">
                <a16:creationId xmlns:a16="http://schemas.microsoft.com/office/drawing/2014/main" id="{30ACEF13-8C18-4CAE-9BD8-BA09EEA0D06B}"/>
              </a:ext>
            </a:extLst>
          </p:cNvPr>
          <p:cNvSpPr txBox="1">
            <a:spLocks/>
          </p:cNvSpPr>
          <p:nvPr/>
        </p:nvSpPr>
        <p:spPr>
          <a:xfrm>
            <a:off x="4844170" y="5478554"/>
            <a:ext cx="2570462" cy="1205157"/>
          </a:xfrm>
          <a:prstGeom prst="rect">
            <a:avLst/>
          </a:prstGeom>
          <a:ln>
            <a:solidFill>
              <a:schemeClr val="tx1"/>
            </a:solidFill>
          </a:ln>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000" b="1" i="1" dirty="0">
                <a:solidFill>
                  <a:prstClr val="black"/>
                </a:solidFill>
                <a:latin typeface="Calibri" panose="020F0502020204030204"/>
              </a:rPr>
              <a:t>Wellbeing café </a:t>
            </a:r>
            <a:endParaRPr lang="en-US" sz="2000" i="1" dirty="0">
              <a:solidFill>
                <a:prstClr val="black"/>
              </a:solidFill>
              <a:latin typeface="Calibri" panose="020F0502020204030204"/>
            </a:endParaRPr>
          </a:p>
          <a:p>
            <a:pPr marL="0" indent="0" defTabSz="914400">
              <a:buNone/>
            </a:pPr>
            <a:r>
              <a:rPr lang="en-US" sz="2000" dirty="0">
                <a:solidFill>
                  <a:prstClr val="black"/>
                </a:solidFill>
                <a:latin typeface="Calibri" panose="020F0502020204030204"/>
              </a:rPr>
              <a:t>Co-produced with people across different services</a:t>
            </a:r>
          </a:p>
        </p:txBody>
      </p:sp>
    </p:spTree>
    <p:extLst>
      <p:ext uri="{BB962C8B-B14F-4D97-AF65-F5344CB8AC3E}">
        <p14:creationId xmlns:p14="http://schemas.microsoft.com/office/powerpoint/2010/main" val="1774713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998C-D7B1-4794-AB40-F81794FE1958}"/>
              </a:ext>
            </a:extLst>
          </p:cNvPr>
          <p:cNvSpPr>
            <a:spLocks noGrp="1"/>
          </p:cNvSpPr>
          <p:nvPr>
            <p:ph type="title"/>
          </p:nvPr>
        </p:nvSpPr>
        <p:spPr>
          <a:xfrm>
            <a:off x="1907060" y="687480"/>
            <a:ext cx="6063269" cy="994172"/>
          </a:xfrm>
        </p:spPr>
        <p:txBody>
          <a:bodyPr>
            <a:normAutofit/>
          </a:bodyPr>
          <a:lstStyle/>
          <a:p>
            <a:r>
              <a:rPr lang="en-GB" sz="3000" b="1" dirty="0"/>
              <a:t>6. What are the gaps? What are our plans?</a:t>
            </a:r>
          </a:p>
        </p:txBody>
      </p:sp>
      <p:sp>
        <p:nvSpPr>
          <p:cNvPr id="3" name="Content Placeholder 2">
            <a:extLst>
              <a:ext uri="{FF2B5EF4-FFF2-40B4-BE49-F238E27FC236}">
                <a16:creationId xmlns:a16="http://schemas.microsoft.com/office/drawing/2014/main" id="{2E857F59-3727-42B7-993E-04B1EB76C0FE}"/>
              </a:ext>
            </a:extLst>
          </p:cNvPr>
          <p:cNvSpPr>
            <a:spLocks noGrp="1"/>
          </p:cNvSpPr>
          <p:nvPr>
            <p:ph idx="1"/>
          </p:nvPr>
        </p:nvSpPr>
        <p:spPr>
          <a:xfrm>
            <a:off x="1907059" y="1681653"/>
            <a:ext cx="5548184" cy="4842715"/>
          </a:xfrm>
        </p:spPr>
        <p:txBody>
          <a:bodyPr anchor="ctr">
            <a:normAutofit/>
          </a:bodyPr>
          <a:lstStyle/>
          <a:p>
            <a:r>
              <a:rPr lang="en-GB" sz="2000" dirty="0"/>
              <a:t>Making sure to do more co-production </a:t>
            </a:r>
          </a:p>
          <a:p>
            <a:r>
              <a:rPr lang="en-GB" sz="2000" dirty="0"/>
              <a:t>Setting up user engagement group in Mental Health Trust</a:t>
            </a:r>
          </a:p>
          <a:p>
            <a:r>
              <a:rPr lang="en-GB" sz="2000" dirty="0"/>
              <a:t>Joining up feedback across the whole system so we can see themes and how to improve</a:t>
            </a:r>
          </a:p>
          <a:p>
            <a:r>
              <a:rPr lang="en-GB" sz="2000" dirty="0"/>
              <a:t>Getting feedback from people who have experienced mental health crisis</a:t>
            </a:r>
          </a:p>
          <a:p>
            <a:r>
              <a:rPr lang="en-GB" sz="2000" dirty="0"/>
              <a:t>Getting people involved in our new dementia strategy</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3436"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a:solidFill>
                <a:prstClr val="white"/>
              </a:solidFill>
              <a:latin typeface="Calibri" panose="020F0502020204030204"/>
            </a:endParaRPr>
          </a:p>
        </p:txBody>
      </p:sp>
      <p:pic>
        <p:nvPicPr>
          <p:cNvPr id="8" name="Graphic 7" descr="Group success">
            <a:extLst>
              <a:ext uri="{FF2B5EF4-FFF2-40B4-BE49-F238E27FC236}">
                <a16:creationId xmlns:a16="http://schemas.microsoft.com/office/drawing/2014/main" id="{36734229-6EAB-4FE0-815F-23AECFD765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65342" y="2580907"/>
            <a:ext cx="1696186" cy="1696186"/>
          </a:xfrm>
          <a:prstGeom prst="rect">
            <a:avLst/>
          </a:prstGeom>
        </p:spPr>
      </p:pic>
    </p:spTree>
    <p:extLst>
      <p:ext uri="{BB962C8B-B14F-4D97-AF65-F5344CB8AC3E}">
        <p14:creationId xmlns:p14="http://schemas.microsoft.com/office/powerpoint/2010/main" val="358790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65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latin typeface="Calibri" panose="020F0502020204030204"/>
            </a:endParaRPr>
          </a:p>
        </p:txBody>
      </p:sp>
      <p:sp>
        <p:nvSpPr>
          <p:cNvPr id="2" name="Title 1">
            <a:extLst>
              <a:ext uri="{FF2B5EF4-FFF2-40B4-BE49-F238E27FC236}">
                <a16:creationId xmlns:a16="http://schemas.microsoft.com/office/drawing/2014/main" id="{6E3F916B-4539-4834-9865-428776F94174}"/>
              </a:ext>
            </a:extLst>
          </p:cNvPr>
          <p:cNvSpPr>
            <a:spLocks noGrp="1"/>
          </p:cNvSpPr>
          <p:nvPr>
            <p:ph type="title"/>
          </p:nvPr>
        </p:nvSpPr>
        <p:spPr>
          <a:xfrm>
            <a:off x="2152651" y="963877"/>
            <a:ext cx="2620771" cy="4930246"/>
          </a:xfrm>
        </p:spPr>
        <p:txBody>
          <a:bodyPr>
            <a:normAutofit/>
          </a:bodyPr>
          <a:lstStyle/>
          <a:p>
            <a:pPr algn="r"/>
            <a:r>
              <a:rPr lang="en-GB" b="1" dirty="0">
                <a:solidFill>
                  <a:schemeClr val="accent1"/>
                </a:solidFill>
              </a:rPr>
              <a:t>7. Today’s discussion and next steps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4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10B067D-AC9A-44E7-AA90-447F605D4C1E}"/>
              </a:ext>
            </a:extLst>
          </p:cNvPr>
          <p:cNvSpPr>
            <a:spLocks noGrp="1"/>
          </p:cNvSpPr>
          <p:nvPr>
            <p:ph idx="1"/>
          </p:nvPr>
        </p:nvSpPr>
        <p:spPr>
          <a:xfrm>
            <a:off x="5256024" y="508001"/>
            <a:ext cx="4783327" cy="5762171"/>
          </a:xfrm>
        </p:spPr>
        <p:txBody>
          <a:bodyPr anchor="ctr">
            <a:normAutofit/>
          </a:bodyPr>
          <a:lstStyle/>
          <a:p>
            <a:r>
              <a:rPr lang="en-GB" sz="2000" dirty="0"/>
              <a:t>Open and honest discussion, listening to others, confidentiality </a:t>
            </a:r>
          </a:p>
          <a:p>
            <a:r>
              <a:rPr lang="en-GB" sz="2000" dirty="0"/>
              <a:t>If you have individual issues you want to discuss</a:t>
            </a:r>
          </a:p>
          <a:p>
            <a:r>
              <a:rPr lang="en-GB" sz="2000" dirty="0"/>
              <a:t>Contribute however you prefer – spoken or written</a:t>
            </a:r>
          </a:p>
          <a:p>
            <a:endParaRPr lang="en-GB" sz="2000" dirty="0"/>
          </a:p>
          <a:p>
            <a:pPr marL="0" indent="0">
              <a:buNone/>
            </a:pPr>
            <a:r>
              <a:rPr lang="en-GB" sz="2000" b="1" dirty="0"/>
              <a:t>After the event</a:t>
            </a:r>
            <a:r>
              <a:rPr lang="en-GB" sz="2000" dirty="0"/>
              <a:t>, we will create an action plan from people’s feedback:</a:t>
            </a:r>
          </a:p>
          <a:p>
            <a:r>
              <a:rPr lang="en-GB" sz="2000" dirty="0"/>
              <a:t>Communicating with people about how to give feedback</a:t>
            </a:r>
          </a:p>
          <a:p>
            <a:r>
              <a:rPr lang="en-GB" sz="2000" dirty="0"/>
              <a:t>Investigating different methods of feedback that may better suit people</a:t>
            </a:r>
          </a:p>
          <a:p>
            <a:r>
              <a:rPr lang="en-GB" sz="2000" dirty="0"/>
              <a:t>Creating a clear timeline of how to get involved and what is happening over the next year </a:t>
            </a:r>
          </a:p>
        </p:txBody>
      </p:sp>
    </p:spTree>
    <p:extLst>
      <p:ext uri="{BB962C8B-B14F-4D97-AF65-F5344CB8AC3E}">
        <p14:creationId xmlns:p14="http://schemas.microsoft.com/office/powerpoint/2010/main" val="399065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8700" y="2705986"/>
            <a:ext cx="11291777" cy="2798490"/>
          </a:xfrm>
        </p:spPr>
        <p:txBody>
          <a:bodyPr>
            <a:noAutofit/>
          </a:bodyPr>
          <a:lstStyle/>
          <a:p>
            <a:pPr algn="ctr"/>
            <a:br>
              <a:rPr lang="en-GB" sz="7200" b="1">
                <a:solidFill>
                  <a:schemeClr val="tx1"/>
                </a:solidFill>
              </a:rPr>
            </a:br>
            <a:r>
              <a:rPr lang="en-GB" sz="6600" b="1">
                <a:solidFill>
                  <a:srgbClr val="92D400"/>
                </a:solidFill>
                <a:latin typeface="Arial" panose="020B0604020202020204" pitchFamily="34" charset="0"/>
                <a:cs typeface="Arial" panose="020B0604020202020204" pitchFamily="34" charset="0"/>
              </a:rPr>
              <a:t>Wellbeing Service Update</a:t>
            </a:r>
            <a:br>
              <a:rPr lang="en-GB" sz="6600" b="1">
                <a:solidFill>
                  <a:schemeClr val="tx1"/>
                </a:solidFill>
              </a:rPr>
            </a:br>
            <a:br>
              <a:rPr lang="en-GB" sz="6600" b="1">
                <a:solidFill>
                  <a:schemeClr val="tx1"/>
                </a:solidFill>
              </a:rPr>
            </a:br>
            <a:r>
              <a:rPr lang="en-GB" sz="5400" b="1">
                <a:solidFill>
                  <a:schemeClr val="tx1"/>
                </a:solidFill>
              </a:rPr>
              <a:t>Julie Pal </a:t>
            </a:r>
            <a:br>
              <a:rPr lang="en-GB" sz="5400" b="1">
                <a:solidFill>
                  <a:schemeClr val="tx1"/>
                </a:solidFill>
              </a:rPr>
            </a:br>
            <a:r>
              <a:rPr lang="en-GB" sz="5400" b="1">
                <a:solidFill>
                  <a:schemeClr val="tx1"/>
                </a:solidFill>
              </a:rPr>
              <a:t>CommUNITY Barnet CEO</a:t>
            </a:r>
            <a:endParaRPr lang="en-GB" sz="6600" b="1">
              <a:solidFill>
                <a:schemeClr val="tx1"/>
              </a:solidFill>
            </a:endParaRPr>
          </a:p>
        </p:txBody>
      </p:sp>
      <p:sp>
        <p:nvSpPr>
          <p:cNvPr id="3" name="Rectangle 2"/>
          <p:cNvSpPr/>
          <p:nvPr/>
        </p:nvSpPr>
        <p:spPr>
          <a:xfrm>
            <a:off x="5976416" y="3236640"/>
            <a:ext cx="239168" cy="384721"/>
          </a:xfrm>
          <a:prstGeom prst="rect">
            <a:avLst/>
          </a:prstGeom>
        </p:spPr>
        <p:txBody>
          <a:bodyPr wrap="none">
            <a:spAutoFit/>
          </a:bodyPr>
          <a:lstStyle/>
          <a:p>
            <a:r>
              <a:rPr lang="en-GB"/>
              <a:t> </a:t>
            </a:r>
          </a:p>
        </p:txBody>
      </p:sp>
      <p:sp>
        <p:nvSpPr>
          <p:cNvPr id="6" name="Rectangle 5"/>
          <p:cNvSpPr/>
          <p:nvPr/>
        </p:nvSpPr>
        <p:spPr>
          <a:xfrm>
            <a:off x="5976416" y="3236640"/>
            <a:ext cx="239168" cy="384721"/>
          </a:xfrm>
          <a:prstGeom prst="rect">
            <a:avLst/>
          </a:prstGeom>
        </p:spPr>
        <p:txBody>
          <a:bodyPr wrap="none">
            <a:spAutoFit/>
          </a:bodyPr>
          <a:lstStyle/>
          <a:p>
            <a:r>
              <a:rPr lang="en-GB"/>
              <a:t> </a:t>
            </a:r>
          </a:p>
        </p:txBody>
      </p:sp>
      <p:sp>
        <p:nvSpPr>
          <p:cNvPr id="7" name="Rectangle 6"/>
          <p:cNvSpPr/>
          <p:nvPr/>
        </p:nvSpPr>
        <p:spPr>
          <a:xfrm>
            <a:off x="5976416" y="3236640"/>
            <a:ext cx="239168" cy="384721"/>
          </a:xfrm>
          <a:prstGeom prst="rect">
            <a:avLst/>
          </a:prstGeom>
        </p:spPr>
        <p:txBody>
          <a:bodyPr wrap="none">
            <a:spAutoFit/>
          </a:bodyPr>
          <a:lstStyle/>
          <a:p>
            <a:r>
              <a:rPr lang="en-GB"/>
              <a:t> </a:t>
            </a:r>
          </a:p>
        </p:txBody>
      </p:sp>
    </p:spTree>
    <p:extLst>
      <p:ext uri="{BB962C8B-B14F-4D97-AF65-F5344CB8AC3E}">
        <p14:creationId xmlns:p14="http://schemas.microsoft.com/office/powerpoint/2010/main" val="73687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83922" y="1945200"/>
            <a:ext cx="8509180" cy="2967600"/>
          </a:xfrm>
        </p:spPr>
        <p:txBody>
          <a:bodyPr>
            <a:noAutofit/>
          </a:bodyPr>
          <a:lstStyle/>
          <a:p>
            <a:pPr algn="ctr"/>
            <a:br>
              <a:rPr lang="en-GB" sz="6600" b="1" dirty="0">
                <a:solidFill>
                  <a:schemeClr val="tx1"/>
                </a:solidFill>
              </a:rPr>
            </a:br>
            <a:r>
              <a:rPr lang="en-GB" sz="13800" b="1" dirty="0">
                <a:solidFill>
                  <a:srgbClr val="92D400"/>
                </a:solidFill>
              </a:rPr>
              <a:t>Break</a:t>
            </a:r>
            <a:br>
              <a:rPr lang="en-GB" sz="6600" b="1" dirty="0">
                <a:solidFill>
                  <a:schemeClr val="tx1"/>
                </a:solidFill>
              </a:rPr>
            </a:br>
            <a:br>
              <a:rPr lang="en-GB" sz="6600" b="1" dirty="0">
                <a:solidFill>
                  <a:schemeClr val="tx1"/>
                </a:solidFill>
              </a:rPr>
            </a:br>
            <a:endParaRPr lang="en-GB" sz="6600" b="1" i="1" dirty="0">
              <a:solidFill>
                <a:schemeClr val="tx1"/>
              </a:solidFill>
            </a:endParaRPr>
          </a:p>
        </p:txBody>
      </p:sp>
      <p:sp>
        <p:nvSpPr>
          <p:cNvPr id="3" name="Rectangle 2"/>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Rectangle 5"/>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7" name="Rectangle 6"/>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573824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83922" y="1945200"/>
            <a:ext cx="8509180" cy="2967600"/>
          </a:xfrm>
        </p:spPr>
        <p:txBody>
          <a:bodyPr>
            <a:noAutofit/>
          </a:bodyPr>
          <a:lstStyle/>
          <a:p>
            <a:pPr algn="ctr"/>
            <a:br>
              <a:rPr lang="en-GB" sz="3200" b="1" dirty="0">
                <a:solidFill>
                  <a:schemeClr val="tx1"/>
                </a:solidFill>
              </a:rPr>
            </a:br>
            <a:r>
              <a:rPr lang="en-GB" sz="6000" b="1" dirty="0">
                <a:solidFill>
                  <a:srgbClr val="92D400"/>
                </a:solidFill>
              </a:rPr>
              <a:t>Understanding more about how to get engaged with organisations here today</a:t>
            </a:r>
            <a:br>
              <a:rPr lang="en-GB" sz="3200" b="1" dirty="0">
                <a:solidFill>
                  <a:schemeClr val="tx1"/>
                </a:solidFill>
              </a:rPr>
            </a:br>
            <a:endParaRPr lang="en-GB" sz="3200" b="1" i="1" dirty="0">
              <a:solidFill>
                <a:schemeClr val="tx1"/>
              </a:solidFill>
            </a:endParaRPr>
          </a:p>
        </p:txBody>
      </p:sp>
      <p:sp>
        <p:nvSpPr>
          <p:cNvPr id="3" name="Rectangle 2"/>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Rectangle 5"/>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7" name="Rectangle 6"/>
          <p:cNvSpPr/>
          <p:nvPr/>
        </p:nvSpPr>
        <p:spPr>
          <a:xfrm>
            <a:off x="5976416" y="3236640"/>
            <a:ext cx="239168" cy="384721"/>
          </a:xfrm>
          <a:prstGeom prst="rect">
            <a:avLst/>
          </a:prstGeom>
        </p:spPr>
        <p:txBody>
          <a:bodyPr wrap="none">
            <a:spAutoFit/>
          </a:bodyPr>
          <a:lstStyle/>
          <a:p>
            <a:pPr marL="0" marR="0" lvl="0" indent="0" algn="l" defTabSz="913969"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97601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76416" y="3236640"/>
            <a:ext cx="239168" cy="384721"/>
          </a:xfrm>
          <a:prstGeom prst="rect">
            <a:avLst/>
          </a:prstGeom>
        </p:spPr>
        <p:txBody>
          <a:bodyPr wrap="none">
            <a:spAutoFit/>
          </a:bodyPr>
          <a:lstStyle/>
          <a:p>
            <a:r>
              <a:rPr lang="en-GB"/>
              <a:t> </a:t>
            </a:r>
          </a:p>
        </p:txBody>
      </p:sp>
      <p:sp>
        <p:nvSpPr>
          <p:cNvPr id="6" name="Rectangle 5"/>
          <p:cNvSpPr/>
          <p:nvPr/>
        </p:nvSpPr>
        <p:spPr>
          <a:xfrm>
            <a:off x="5976416" y="3236640"/>
            <a:ext cx="239168" cy="384721"/>
          </a:xfrm>
          <a:prstGeom prst="rect">
            <a:avLst/>
          </a:prstGeom>
        </p:spPr>
        <p:txBody>
          <a:bodyPr wrap="none">
            <a:spAutoFit/>
          </a:bodyPr>
          <a:lstStyle/>
          <a:p>
            <a:r>
              <a:rPr lang="en-GB"/>
              <a:t> </a:t>
            </a:r>
          </a:p>
        </p:txBody>
      </p:sp>
      <p:sp>
        <p:nvSpPr>
          <p:cNvPr id="7" name="Rectangle 6"/>
          <p:cNvSpPr/>
          <p:nvPr/>
        </p:nvSpPr>
        <p:spPr>
          <a:xfrm>
            <a:off x="5976416" y="3236640"/>
            <a:ext cx="239168" cy="384721"/>
          </a:xfrm>
          <a:prstGeom prst="rect">
            <a:avLst/>
          </a:prstGeom>
        </p:spPr>
        <p:txBody>
          <a:bodyPr wrap="none">
            <a:spAutoFit/>
          </a:bodyPr>
          <a:lstStyle/>
          <a:p>
            <a:r>
              <a:rPr lang="en-GB"/>
              <a:t> </a:t>
            </a:r>
          </a:p>
        </p:txBody>
      </p:sp>
      <p:sp>
        <p:nvSpPr>
          <p:cNvPr id="8" name="Title 1">
            <a:extLst>
              <a:ext uri="{FF2B5EF4-FFF2-40B4-BE49-F238E27FC236}">
                <a16:creationId xmlns:a16="http://schemas.microsoft.com/office/drawing/2014/main" id="{78802C12-F8F3-4216-AF70-23972D442DF1}"/>
              </a:ext>
            </a:extLst>
          </p:cNvPr>
          <p:cNvSpPr>
            <a:spLocks noGrp="1"/>
          </p:cNvSpPr>
          <p:nvPr>
            <p:ph type="ctrTitle" idx="4294967295"/>
          </p:nvPr>
        </p:nvSpPr>
        <p:spPr>
          <a:xfrm>
            <a:off x="1775768" y="127592"/>
            <a:ext cx="8640463" cy="2147298"/>
          </a:xfrm>
        </p:spPr>
        <p:txBody>
          <a:bodyPr>
            <a:noAutofit/>
          </a:bodyPr>
          <a:lstStyle/>
          <a:p>
            <a:pPr algn="ctr"/>
            <a:r>
              <a:rPr lang="en-GB" sz="6600" b="1">
                <a:solidFill>
                  <a:schemeClr val="tx1"/>
                </a:solidFill>
              </a:rPr>
              <a:t>Thank you for attending Hub Connections</a:t>
            </a:r>
          </a:p>
        </p:txBody>
      </p:sp>
      <p:pic>
        <p:nvPicPr>
          <p:cNvPr id="9" name="Picture 8">
            <a:extLst>
              <a:ext uri="{FF2B5EF4-FFF2-40B4-BE49-F238E27FC236}">
                <a16:creationId xmlns:a16="http://schemas.microsoft.com/office/drawing/2014/main" id="{8CADBBE2-BFA1-4FA6-A016-0762B0DAE040}"/>
              </a:ext>
            </a:extLst>
          </p:cNvPr>
          <p:cNvPicPr>
            <a:picLocks noChangeAspect="1"/>
          </p:cNvPicPr>
          <p:nvPr/>
        </p:nvPicPr>
        <p:blipFill>
          <a:blip r:embed="rId3"/>
          <a:stretch>
            <a:fillRect/>
          </a:stretch>
        </p:blipFill>
        <p:spPr>
          <a:xfrm>
            <a:off x="4191698" y="2987268"/>
            <a:ext cx="3358083" cy="3282903"/>
          </a:xfrm>
          <a:prstGeom prst="rect">
            <a:avLst/>
          </a:prstGeom>
        </p:spPr>
      </p:pic>
    </p:spTree>
    <p:extLst>
      <p:ext uri="{BB962C8B-B14F-4D97-AF65-F5344CB8AC3E}">
        <p14:creationId xmlns:p14="http://schemas.microsoft.com/office/powerpoint/2010/main" val="382780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027" y="3387306"/>
            <a:ext cx="1941789" cy="51311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8968" y="593203"/>
            <a:ext cx="1408644" cy="80153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2492" y="1803885"/>
            <a:ext cx="807850" cy="848242"/>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2122" y="4175539"/>
            <a:ext cx="2121086" cy="1298105"/>
          </a:xfrm>
          <a:prstGeom prst="rect">
            <a:avLst/>
          </a:prstGeom>
        </p:spPr>
      </p:pic>
      <p:pic>
        <p:nvPicPr>
          <p:cNvPr id="3074" name="Picture 2" descr="Mind in Barn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839" y="2037174"/>
            <a:ext cx="2352325" cy="55629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973" y="3000715"/>
            <a:ext cx="1200045" cy="1363688"/>
          </a:xfrm>
          <a:prstGeom prst="rect">
            <a:avLst/>
          </a:prstGeom>
        </p:spPr>
      </p:pic>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t="27827" b="33952"/>
          <a:stretch/>
        </p:blipFill>
        <p:spPr>
          <a:xfrm>
            <a:off x="5279646" y="6065833"/>
            <a:ext cx="1882712" cy="458359"/>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46304" y="716919"/>
            <a:ext cx="2512504" cy="506243"/>
          </a:xfrm>
          <a:prstGeom prst="rect">
            <a:avLst/>
          </a:prstGeom>
        </p:spPr>
      </p:pic>
      <p:pic>
        <p:nvPicPr>
          <p:cNvPr id="3076" name="Picture 4" descr="Image result for barnet timeban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4454" y="1754083"/>
            <a:ext cx="1424722" cy="124663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ultilingual wellbeing servic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899640" y="326596"/>
            <a:ext cx="2053568" cy="11928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outreach barne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4146" y="4546172"/>
            <a:ext cx="1441872" cy="7752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ommunity Focus Logo | Link back to home pag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40363" y="6052074"/>
            <a:ext cx="1837679" cy="458359"/>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itizens Advice Barnet"/>
          <p:cNvPicPr>
            <a:picLocks noChangeAspect="1" noChangeArrowheads="1"/>
          </p:cNvPicPr>
          <p:nvPr/>
        </p:nvPicPr>
        <p:blipFill rotWithShape="1">
          <a:blip r:embed="rId15">
            <a:extLst>
              <a:ext uri="{28A0092B-C50C-407E-A947-70E740481C1C}">
                <a14:useLocalDpi xmlns:a14="http://schemas.microsoft.com/office/drawing/2010/main" val="0"/>
              </a:ext>
            </a:extLst>
          </a:blip>
          <a:srcRect l="-1" r="39106"/>
          <a:stretch/>
        </p:blipFill>
        <p:spPr bwMode="auto">
          <a:xfrm>
            <a:off x="9097429" y="1861834"/>
            <a:ext cx="1506218" cy="89826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Barnet, Enfield and Haringey NHS - Mental Health NHS Trus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02043" y="5891598"/>
            <a:ext cx="2315418" cy="618835"/>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Image result for chinese mental health association"/>
          <p:cNvPicPr>
            <a:picLocks noChangeAspect="1" noChangeArrowheads="1"/>
          </p:cNvPicPr>
          <p:nvPr/>
        </p:nvPicPr>
        <p:blipFill rotWithShape="1">
          <a:blip r:embed="rId17">
            <a:extLst>
              <a:ext uri="{28A0092B-C50C-407E-A947-70E740481C1C}">
                <a14:useLocalDpi xmlns:a14="http://schemas.microsoft.com/office/drawing/2010/main" val="0"/>
              </a:ext>
            </a:extLst>
          </a:blip>
          <a:srcRect t="36852" b="33280"/>
          <a:stretch/>
        </p:blipFill>
        <p:spPr bwMode="auto">
          <a:xfrm>
            <a:off x="9602042" y="3248843"/>
            <a:ext cx="2105498" cy="693503"/>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Image result for inclusion barne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5790" y="5939299"/>
            <a:ext cx="1472275" cy="64138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Jami UK"/>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78593" y="677601"/>
            <a:ext cx="1275883" cy="5919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20"/>
          <a:stretch>
            <a:fillRect/>
          </a:stretch>
        </p:blipFill>
        <p:spPr>
          <a:xfrm>
            <a:off x="7685534" y="1973713"/>
            <a:ext cx="1012562" cy="836464"/>
          </a:xfrm>
          <a:prstGeom prst="rect">
            <a:avLst/>
          </a:prstGeom>
        </p:spPr>
      </p:pic>
      <p:grpSp>
        <p:nvGrpSpPr>
          <p:cNvPr id="6" name="Group 5"/>
          <p:cNvGrpSpPr/>
          <p:nvPr/>
        </p:nvGrpSpPr>
        <p:grpSpPr>
          <a:xfrm>
            <a:off x="4072268" y="1479625"/>
            <a:ext cx="3499554" cy="3241228"/>
            <a:chOff x="4024674" y="1401934"/>
            <a:chExt cx="3548066" cy="2827474"/>
          </a:xfrm>
        </p:grpSpPr>
        <p:pic>
          <p:nvPicPr>
            <p:cNvPr id="27" name="Picture 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024674" y="1401934"/>
              <a:ext cx="3497618" cy="2565531"/>
            </a:xfrm>
            <a:prstGeom prst="rect">
              <a:avLst/>
            </a:prstGeom>
          </p:spPr>
        </p:pic>
        <p:sp>
          <p:nvSpPr>
            <p:cNvPr id="28" name="Title 1"/>
            <p:cNvSpPr txBox="1">
              <a:spLocks/>
            </p:cNvSpPr>
            <p:nvPr/>
          </p:nvSpPr>
          <p:spPr>
            <a:xfrm>
              <a:off x="4621536" y="3843316"/>
              <a:ext cx="2951204" cy="38609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74B230"/>
                  </a:solidFill>
                  <a:effectLst/>
                  <a:uLnTx/>
                  <a:uFillTx/>
                  <a:latin typeface="Century Gothic" panose="020B0502020202020204" pitchFamily="34" charset="0"/>
                  <a:ea typeface="+mj-ea"/>
                  <a:cs typeface="+mj-cs"/>
                </a:rPr>
                <a:t>Barnet Wellbeing Hub</a:t>
              </a:r>
            </a:p>
          </p:txBody>
        </p:sp>
      </p:grpSp>
      <p:pic>
        <p:nvPicPr>
          <p:cNvPr id="1026" name="Picture 2" descr="Image result for Barnet Mencap"/>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96167" y="3194270"/>
            <a:ext cx="1237792" cy="6313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3"/>
          <a:stretch>
            <a:fillRect/>
          </a:stretch>
        </p:blipFill>
        <p:spPr>
          <a:xfrm>
            <a:off x="7732365" y="4175539"/>
            <a:ext cx="1869677" cy="1337987"/>
          </a:xfrm>
          <a:prstGeom prst="rect">
            <a:avLst/>
          </a:prstGeom>
        </p:spPr>
      </p:pic>
      <p:pic>
        <p:nvPicPr>
          <p:cNvPr id="29" name="Picture 28">
            <a:extLst>
              <a:ext uri="{FF2B5EF4-FFF2-40B4-BE49-F238E27FC236}">
                <a16:creationId xmlns:a16="http://schemas.microsoft.com/office/drawing/2014/main" id="{1C7214F6-5A29-498A-BD4B-D9C329A7DC9B}"/>
              </a:ext>
            </a:extLst>
          </p:cNvPr>
          <p:cNvPicPr>
            <a:picLocks noChangeAspect="1"/>
          </p:cNvPicPr>
          <p:nvPr/>
        </p:nvPicPr>
        <p:blipFill rotWithShape="1">
          <a:blip r:embed="rId24"/>
          <a:srcRect l="1607" t="18889" r="4949" b="58254"/>
          <a:stretch/>
        </p:blipFill>
        <p:spPr>
          <a:xfrm>
            <a:off x="2433932" y="4621437"/>
            <a:ext cx="4909911" cy="783771"/>
          </a:xfrm>
          <a:prstGeom prst="rect">
            <a:avLst/>
          </a:prstGeom>
        </p:spPr>
      </p:pic>
      <p:pic>
        <p:nvPicPr>
          <p:cNvPr id="30" name="Picture 29"/>
          <p:cNvPicPr>
            <a:picLocks noChangeAspect="1"/>
          </p:cNvPicPr>
          <p:nvPr/>
        </p:nvPicPr>
        <p:blipFill>
          <a:blip r:embed="rId25"/>
          <a:stretch>
            <a:fillRect/>
          </a:stretch>
        </p:blipFill>
        <p:spPr>
          <a:xfrm>
            <a:off x="2377817" y="5882804"/>
            <a:ext cx="2523719" cy="641388"/>
          </a:xfrm>
          <a:prstGeom prst="rect">
            <a:avLst/>
          </a:prstGeom>
        </p:spPr>
      </p:pic>
      <p:pic>
        <p:nvPicPr>
          <p:cNvPr id="31" name="Picture 30">
            <a:extLst>
              <a:ext uri="{FF2B5EF4-FFF2-40B4-BE49-F238E27FC236}">
                <a16:creationId xmlns:a16="http://schemas.microsoft.com/office/drawing/2014/main" id="{114E0C0E-2DC7-4048-9568-7E4B0C607F02}"/>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15820" t="7050" r="14986" b="9712"/>
          <a:stretch/>
        </p:blipFill>
        <p:spPr>
          <a:xfrm>
            <a:off x="324772" y="310119"/>
            <a:ext cx="1980957" cy="1340463"/>
          </a:xfrm>
          <a:prstGeom prst="rect">
            <a:avLst/>
          </a:prstGeom>
        </p:spPr>
      </p:pic>
    </p:spTree>
    <p:extLst>
      <p:ext uri="{BB962C8B-B14F-4D97-AF65-F5344CB8AC3E}">
        <p14:creationId xmlns:p14="http://schemas.microsoft.com/office/powerpoint/2010/main" val="422149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80755" y="845288"/>
            <a:ext cx="10090296" cy="2798490"/>
          </a:xfrm>
        </p:spPr>
        <p:txBody>
          <a:bodyPr>
            <a:noAutofit/>
          </a:bodyPr>
          <a:lstStyle/>
          <a:p>
            <a:br>
              <a:rPr lang="en-GB" sz="6600" b="1">
                <a:solidFill>
                  <a:schemeClr val="tx1"/>
                </a:solidFill>
              </a:rPr>
            </a:br>
            <a:r>
              <a:rPr lang="en-GB" sz="6600" b="1">
                <a:solidFill>
                  <a:srgbClr val="92D400"/>
                </a:solidFill>
                <a:latin typeface="Arial" panose="020B0604020202020204" pitchFamily="34" charset="0"/>
                <a:cs typeface="Arial" panose="020B0604020202020204" pitchFamily="34" charset="0"/>
              </a:rPr>
              <a:t>The story so far…</a:t>
            </a:r>
            <a:br>
              <a:rPr lang="en-GB" sz="6600" b="1">
                <a:solidFill>
                  <a:schemeClr val="tx1"/>
                </a:solidFill>
              </a:rPr>
            </a:br>
            <a:br>
              <a:rPr lang="en-GB" sz="6600">
                <a:solidFill>
                  <a:schemeClr val="tx1"/>
                </a:solidFill>
                <a:latin typeface="Arial" panose="020B0604020202020204" pitchFamily="34" charset="0"/>
                <a:cs typeface="Arial" panose="020B0604020202020204" pitchFamily="34" charset="0"/>
              </a:rPr>
            </a:br>
            <a:br>
              <a:rPr lang="en-GB" sz="5400">
                <a:solidFill>
                  <a:schemeClr val="tx1"/>
                </a:solidFill>
                <a:latin typeface="Arial" panose="020B0604020202020204" pitchFamily="34" charset="0"/>
                <a:cs typeface="Arial" panose="020B0604020202020204" pitchFamily="34" charset="0"/>
              </a:rPr>
            </a:br>
            <a:endParaRPr lang="en-GB" sz="6600">
              <a:solidFill>
                <a:schemeClr val="tx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9958C4DC-77DC-4D9B-A5E7-9E3648DBB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7949" y="1467798"/>
            <a:ext cx="6372888" cy="5342379"/>
          </a:xfrm>
          <a:prstGeom prst="rect">
            <a:avLst/>
          </a:prstGeom>
        </p:spPr>
      </p:pic>
      <p:grpSp>
        <p:nvGrpSpPr>
          <p:cNvPr id="25" name="Group 24">
            <a:extLst>
              <a:ext uri="{FF2B5EF4-FFF2-40B4-BE49-F238E27FC236}">
                <a16:creationId xmlns:a16="http://schemas.microsoft.com/office/drawing/2014/main" id="{8CCEC820-6984-40F3-8207-D2FECBBE79E3}"/>
              </a:ext>
            </a:extLst>
          </p:cNvPr>
          <p:cNvGrpSpPr/>
          <p:nvPr/>
        </p:nvGrpSpPr>
        <p:grpSpPr>
          <a:xfrm>
            <a:off x="1663300" y="2621433"/>
            <a:ext cx="2311674" cy="2768769"/>
            <a:chOff x="627469" y="1497518"/>
            <a:chExt cx="2311674" cy="2768769"/>
          </a:xfrm>
        </p:grpSpPr>
        <p:grpSp>
          <p:nvGrpSpPr>
            <p:cNvPr id="21" name="Group 20">
              <a:extLst>
                <a:ext uri="{FF2B5EF4-FFF2-40B4-BE49-F238E27FC236}">
                  <a16:creationId xmlns:a16="http://schemas.microsoft.com/office/drawing/2014/main" id="{2FDABC6B-8A25-4730-9929-452E0D2BBBC5}"/>
                </a:ext>
              </a:extLst>
            </p:cNvPr>
            <p:cNvGrpSpPr/>
            <p:nvPr/>
          </p:nvGrpSpPr>
          <p:grpSpPr>
            <a:xfrm>
              <a:off x="627469" y="1497518"/>
              <a:ext cx="2311674" cy="2768769"/>
              <a:chOff x="6380493" y="1538001"/>
              <a:chExt cx="1747506" cy="2008628"/>
            </a:xfrm>
          </p:grpSpPr>
          <p:sp>
            <p:nvSpPr>
              <p:cNvPr id="22" name="Hexagon 21">
                <a:extLst>
                  <a:ext uri="{FF2B5EF4-FFF2-40B4-BE49-F238E27FC236}">
                    <a16:creationId xmlns:a16="http://schemas.microsoft.com/office/drawing/2014/main" id="{9DF7D7DB-6000-403B-B95D-1C7786A399D2}"/>
                  </a:ext>
                </a:extLst>
              </p:cNvPr>
              <p:cNvSpPr/>
              <p:nvPr/>
            </p:nvSpPr>
            <p:spPr>
              <a:xfrm rot="5400000">
                <a:off x="6249932" y="1668562"/>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Hexagon 4">
                <a:extLst>
                  <a:ext uri="{FF2B5EF4-FFF2-40B4-BE49-F238E27FC236}">
                    <a16:creationId xmlns:a16="http://schemas.microsoft.com/office/drawing/2014/main" id="{74844E3C-FD58-4330-B4B0-EF2DB7AF4BF0}"/>
                  </a:ext>
                </a:extLst>
              </p:cNvPr>
              <p:cNvSpPr txBox="1"/>
              <p:nvPr/>
            </p:nvSpPr>
            <p:spPr>
              <a:xfrm>
                <a:off x="6652813" y="1851012"/>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grpSp>
        <p:sp>
          <p:nvSpPr>
            <p:cNvPr id="20" name="TextBox 19">
              <a:extLst>
                <a:ext uri="{FF2B5EF4-FFF2-40B4-BE49-F238E27FC236}">
                  <a16:creationId xmlns:a16="http://schemas.microsoft.com/office/drawing/2014/main" id="{88E2D19B-ADAE-44BD-8B79-75A87BB4E047}"/>
                </a:ext>
              </a:extLst>
            </p:cNvPr>
            <p:cNvSpPr txBox="1"/>
            <p:nvPr/>
          </p:nvSpPr>
          <p:spPr>
            <a:xfrm>
              <a:off x="817602" y="1832737"/>
              <a:ext cx="1931405" cy="1107996"/>
            </a:xfrm>
            <a:prstGeom prst="rect">
              <a:avLst/>
            </a:prstGeom>
            <a:noFill/>
          </p:spPr>
          <p:txBody>
            <a:bodyPr wrap="square" rtlCol="0">
              <a:spAutoFit/>
            </a:bodyPr>
            <a:lstStyle/>
            <a:p>
              <a:r>
                <a:rPr lang="en-GB" sz="6600" dirty="0">
                  <a:solidFill>
                    <a:schemeClr val="bg1"/>
                  </a:solidFill>
                </a:rPr>
                <a:t>2077</a:t>
              </a:r>
            </a:p>
          </p:txBody>
        </p:sp>
        <p:sp>
          <p:nvSpPr>
            <p:cNvPr id="24" name="TextBox 23">
              <a:extLst>
                <a:ext uri="{FF2B5EF4-FFF2-40B4-BE49-F238E27FC236}">
                  <a16:creationId xmlns:a16="http://schemas.microsoft.com/office/drawing/2014/main" id="{A033FB04-9247-4D6E-8B46-6B716C49EE16}"/>
                </a:ext>
              </a:extLst>
            </p:cNvPr>
            <p:cNvSpPr txBox="1"/>
            <p:nvPr/>
          </p:nvSpPr>
          <p:spPr>
            <a:xfrm>
              <a:off x="881178" y="2840360"/>
              <a:ext cx="1951435" cy="677108"/>
            </a:xfrm>
            <a:prstGeom prst="rect">
              <a:avLst/>
            </a:prstGeom>
            <a:noFill/>
          </p:spPr>
          <p:txBody>
            <a:bodyPr wrap="square" rtlCol="0">
              <a:spAutoFit/>
            </a:bodyPr>
            <a:lstStyle/>
            <a:p>
              <a:pPr algn="ctr"/>
              <a:r>
                <a:rPr lang="en-GB" b="1" spc="900">
                  <a:solidFill>
                    <a:schemeClr val="bg1"/>
                  </a:solidFill>
                </a:rPr>
                <a:t>PEOPLE</a:t>
              </a:r>
            </a:p>
            <a:p>
              <a:pPr algn="ctr"/>
              <a:r>
                <a:rPr lang="en-GB" sz="1600" b="1">
                  <a:solidFill>
                    <a:schemeClr val="bg1"/>
                  </a:solidFill>
                </a:rPr>
                <a:t>ACCESSED THE HUB*</a:t>
              </a:r>
              <a:r>
                <a:rPr lang="en-GB" b="1" spc="900">
                  <a:solidFill>
                    <a:schemeClr val="bg1"/>
                  </a:solidFill>
                </a:rPr>
                <a:t> </a:t>
              </a:r>
            </a:p>
          </p:txBody>
        </p:sp>
      </p:grpSp>
      <p:grpSp>
        <p:nvGrpSpPr>
          <p:cNvPr id="27" name="Group 26">
            <a:extLst>
              <a:ext uri="{FF2B5EF4-FFF2-40B4-BE49-F238E27FC236}">
                <a16:creationId xmlns:a16="http://schemas.microsoft.com/office/drawing/2014/main" id="{BACC4B53-C38F-4712-9948-6D8E4733BCE0}"/>
              </a:ext>
            </a:extLst>
          </p:cNvPr>
          <p:cNvGrpSpPr/>
          <p:nvPr/>
        </p:nvGrpSpPr>
        <p:grpSpPr>
          <a:xfrm>
            <a:off x="7643679" y="1237048"/>
            <a:ext cx="2311674" cy="2768769"/>
            <a:chOff x="627469" y="1497518"/>
            <a:chExt cx="2311674" cy="2768769"/>
          </a:xfrm>
        </p:grpSpPr>
        <p:grpSp>
          <p:nvGrpSpPr>
            <p:cNvPr id="28" name="Group 27">
              <a:extLst>
                <a:ext uri="{FF2B5EF4-FFF2-40B4-BE49-F238E27FC236}">
                  <a16:creationId xmlns:a16="http://schemas.microsoft.com/office/drawing/2014/main" id="{2D30C8B8-6D5D-42F3-B9DA-AB28CDBD79F7}"/>
                </a:ext>
              </a:extLst>
            </p:cNvPr>
            <p:cNvGrpSpPr/>
            <p:nvPr/>
          </p:nvGrpSpPr>
          <p:grpSpPr>
            <a:xfrm>
              <a:off x="627469" y="1497518"/>
              <a:ext cx="2311674" cy="2768769"/>
              <a:chOff x="6380493" y="1538001"/>
              <a:chExt cx="1747506" cy="2008628"/>
            </a:xfrm>
          </p:grpSpPr>
          <p:sp>
            <p:nvSpPr>
              <p:cNvPr id="31" name="Hexagon 30">
                <a:extLst>
                  <a:ext uri="{FF2B5EF4-FFF2-40B4-BE49-F238E27FC236}">
                    <a16:creationId xmlns:a16="http://schemas.microsoft.com/office/drawing/2014/main" id="{C2C3BDCF-DCCA-4421-9FB6-8D0182ECD60F}"/>
                  </a:ext>
                </a:extLst>
              </p:cNvPr>
              <p:cNvSpPr/>
              <p:nvPr/>
            </p:nvSpPr>
            <p:spPr>
              <a:xfrm rot="5400000">
                <a:off x="6249932" y="1668562"/>
                <a:ext cx="2008628" cy="1747506"/>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Hexagon 4">
                <a:extLst>
                  <a:ext uri="{FF2B5EF4-FFF2-40B4-BE49-F238E27FC236}">
                    <a16:creationId xmlns:a16="http://schemas.microsoft.com/office/drawing/2014/main" id="{9B7D720E-B59A-48A0-A312-4F9EBD42260F}"/>
                  </a:ext>
                </a:extLst>
              </p:cNvPr>
              <p:cNvSpPr txBox="1"/>
              <p:nvPr/>
            </p:nvSpPr>
            <p:spPr>
              <a:xfrm>
                <a:off x="6652813" y="1851012"/>
                <a:ext cx="1202866" cy="13826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p:txBody>
          </p:sp>
        </p:grpSp>
        <p:sp>
          <p:nvSpPr>
            <p:cNvPr id="29" name="TextBox 28">
              <a:extLst>
                <a:ext uri="{FF2B5EF4-FFF2-40B4-BE49-F238E27FC236}">
                  <a16:creationId xmlns:a16="http://schemas.microsoft.com/office/drawing/2014/main" id="{E1E2C53C-F174-422D-B138-03919F233401}"/>
                </a:ext>
              </a:extLst>
            </p:cNvPr>
            <p:cNvSpPr txBox="1"/>
            <p:nvPr/>
          </p:nvSpPr>
          <p:spPr>
            <a:xfrm>
              <a:off x="817602" y="1761713"/>
              <a:ext cx="1931405" cy="1107996"/>
            </a:xfrm>
            <a:prstGeom prst="rect">
              <a:avLst/>
            </a:prstGeom>
            <a:noFill/>
          </p:spPr>
          <p:txBody>
            <a:bodyPr wrap="square" rtlCol="0">
              <a:spAutoFit/>
            </a:bodyPr>
            <a:lstStyle/>
            <a:p>
              <a:r>
                <a:rPr lang="en-GB" sz="6600" dirty="0">
                  <a:solidFill>
                    <a:schemeClr val="bg1"/>
                  </a:solidFill>
                </a:rPr>
                <a:t>1599</a:t>
              </a:r>
            </a:p>
          </p:txBody>
        </p:sp>
        <p:sp>
          <p:nvSpPr>
            <p:cNvPr id="30" name="TextBox 29">
              <a:extLst>
                <a:ext uri="{FF2B5EF4-FFF2-40B4-BE49-F238E27FC236}">
                  <a16:creationId xmlns:a16="http://schemas.microsoft.com/office/drawing/2014/main" id="{2F2297AD-798A-4444-9FD4-1F42D3014D4B}"/>
                </a:ext>
              </a:extLst>
            </p:cNvPr>
            <p:cNvSpPr txBox="1"/>
            <p:nvPr/>
          </p:nvSpPr>
          <p:spPr>
            <a:xfrm>
              <a:off x="881178" y="2716068"/>
              <a:ext cx="1951435" cy="1169551"/>
            </a:xfrm>
            <a:prstGeom prst="rect">
              <a:avLst/>
            </a:prstGeom>
            <a:noFill/>
          </p:spPr>
          <p:txBody>
            <a:bodyPr wrap="square" rtlCol="0">
              <a:spAutoFit/>
            </a:bodyPr>
            <a:lstStyle/>
            <a:p>
              <a:pPr algn="ctr"/>
              <a:r>
                <a:rPr lang="en-GB" b="1" spc="900" dirty="0">
                  <a:solidFill>
                    <a:schemeClr val="bg1"/>
                  </a:solidFill>
                </a:rPr>
                <a:t>PEOPLE</a:t>
              </a:r>
            </a:p>
            <a:p>
              <a:pPr algn="ctr"/>
              <a:r>
                <a:rPr lang="en-GB" sz="1600" b="1" dirty="0">
                  <a:solidFill>
                    <a:schemeClr val="bg1"/>
                  </a:solidFill>
                </a:rPr>
                <a:t>OFFERED EMOTIONAL HEALTHCHECKS</a:t>
              </a:r>
              <a:r>
                <a:rPr lang="en-GB" b="1" dirty="0">
                  <a:solidFill>
                    <a:schemeClr val="bg1"/>
                  </a:solidFill>
                </a:rPr>
                <a:t> *</a:t>
              </a:r>
            </a:p>
          </p:txBody>
        </p:sp>
      </p:grpSp>
      <p:sp>
        <p:nvSpPr>
          <p:cNvPr id="26" name="Rectangle 25">
            <a:extLst>
              <a:ext uri="{FF2B5EF4-FFF2-40B4-BE49-F238E27FC236}">
                <a16:creationId xmlns:a16="http://schemas.microsoft.com/office/drawing/2014/main" id="{26E69280-D757-4969-BA4A-A3AFB154F9E2}"/>
              </a:ext>
            </a:extLst>
          </p:cNvPr>
          <p:cNvSpPr/>
          <p:nvPr/>
        </p:nvSpPr>
        <p:spPr>
          <a:xfrm>
            <a:off x="8339070" y="6219084"/>
            <a:ext cx="3174267" cy="384721"/>
          </a:xfrm>
          <a:prstGeom prst="rect">
            <a:avLst/>
          </a:prstGeom>
        </p:spPr>
        <p:txBody>
          <a:bodyPr wrap="none">
            <a:spAutoFit/>
          </a:bodyPr>
          <a:lstStyle/>
          <a:p>
            <a:r>
              <a:rPr lang="en-GB" dirty="0">
                <a:latin typeface="Arial" panose="020B0604020202020204" pitchFamily="34" charset="0"/>
                <a:cs typeface="Arial" panose="020B0604020202020204" pitchFamily="34" charset="0"/>
              </a:rPr>
              <a:t>*(April 2018 – March 2019) </a:t>
            </a:r>
            <a:endParaRPr lang="en-GB" dirty="0"/>
          </a:p>
        </p:txBody>
      </p:sp>
    </p:spTree>
    <p:extLst>
      <p:ext uri="{BB962C8B-B14F-4D97-AF65-F5344CB8AC3E}">
        <p14:creationId xmlns:p14="http://schemas.microsoft.com/office/powerpoint/2010/main" val="239703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81124"/>
            <a:ext cx="11291777" cy="2142460"/>
          </a:xfrm>
        </p:spPr>
        <p:txBody>
          <a:bodyPr>
            <a:noAutofit/>
          </a:bodyPr>
          <a:lstStyle/>
          <a:p>
            <a:pPr algn="ctr"/>
            <a:br>
              <a:rPr lang="en-GB" sz="6000" b="1">
                <a:solidFill>
                  <a:schemeClr val="tx1"/>
                </a:solidFill>
              </a:rPr>
            </a:br>
            <a:r>
              <a:rPr lang="en-GB" sz="6000" b="1">
                <a:solidFill>
                  <a:srgbClr val="92D400"/>
                </a:solidFill>
                <a:latin typeface="Arial" panose="020B0604020202020204" pitchFamily="34" charset="0"/>
                <a:cs typeface="Arial" panose="020B0604020202020204" pitchFamily="34" charset="0"/>
              </a:rPr>
              <a:t>New Updates to the Barnet Wellbeing Service</a:t>
            </a:r>
            <a:endParaRPr lang="en-GB" sz="6000" b="1">
              <a:solidFill>
                <a:schemeClr val="tx1"/>
              </a:solidFill>
              <a:latin typeface="Arial" panose="020B0604020202020204" pitchFamily="34" charset="0"/>
              <a:cs typeface="Arial" panose="020B0604020202020204" pitchFamily="34" charset="0"/>
            </a:endParaRPr>
          </a:p>
        </p:txBody>
      </p:sp>
      <p:sp>
        <p:nvSpPr>
          <p:cNvPr id="3" name="Rectangle 2"/>
          <p:cNvSpPr/>
          <p:nvPr/>
        </p:nvSpPr>
        <p:spPr>
          <a:xfrm>
            <a:off x="5976416" y="3236640"/>
            <a:ext cx="239168" cy="384721"/>
          </a:xfrm>
          <a:prstGeom prst="rect">
            <a:avLst/>
          </a:prstGeom>
        </p:spPr>
        <p:txBody>
          <a:bodyPr wrap="none">
            <a:spAutoFit/>
          </a:bodyPr>
          <a:lstStyle/>
          <a:p>
            <a:r>
              <a:rPr lang="en-GB"/>
              <a:t> </a:t>
            </a:r>
          </a:p>
        </p:txBody>
      </p:sp>
      <p:sp>
        <p:nvSpPr>
          <p:cNvPr id="6" name="Rectangle 5"/>
          <p:cNvSpPr/>
          <p:nvPr/>
        </p:nvSpPr>
        <p:spPr>
          <a:xfrm>
            <a:off x="5976416" y="3236640"/>
            <a:ext cx="239168" cy="384721"/>
          </a:xfrm>
          <a:prstGeom prst="rect">
            <a:avLst/>
          </a:prstGeom>
        </p:spPr>
        <p:txBody>
          <a:bodyPr wrap="none">
            <a:spAutoFit/>
          </a:bodyPr>
          <a:lstStyle/>
          <a:p>
            <a:r>
              <a:rPr lang="en-GB"/>
              <a:t> </a:t>
            </a:r>
          </a:p>
        </p:txBody>
      </p:sp>
      <p:sp>
        <p:nvSpPr>
          <p:cNvPr id="7" name="Rectangle 6"/>
          <p:cNvSpPr/>
          <p:nvPr/>
        </p:nvSpPr>
        <p:spPr>
          <a:xfrm>
            <a:off x="5976416" y="3236640"/>
            <a:ext cx="239168" cy="384721"/>
          </a:xfrm>
          <a:prstGeom prst="rect">
            <a:avLst/>
          </a:prstGeom>
        </p:spPr>
        <p:txBody>
          <a:bodyPr wrap="none">
            <a:spAutoFit/>
          </a:bodyPr>
          <a:lstStyle/>
          <a:p>
            <a:r>
              <a:rPr lang="en-GB"/>
              <a:t> </a:t>
            </a:r>
          </a:p>
        </p:txBody>
      </p:sp>
      <p:pic>
        <p:nvPicPr>
          <p:cNvPr id="8" name="Picture 4" descr="Image result for barnet refugee service">
            <a:extLst>
              <a:ext uri="{FF2B5EF4-FFF2-40B4-BE49-F238E27FC236}">
                <a16:creationId xmlns:a16="http://schemas.microsoft.com/office/drawing/2014/main" id="{4DEF8140-E35A-404D-B268-429F6C60A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862" y="5412462"/>
            <a:ext cx="1425171" cy="9079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inclusion barnet">
            <a:extLst>
              <a:ext uri="{FF2B5EF4-FFF2-40B4-BE49-F238E27FC236}">
                <a16:creationId xmlns:a16="http://schemas.microsoft.com/office/drawing/2014/main" id="{1BA8DD88-961F-443C-AB7B-E0795A30CA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9675" y="5609861"/>
            <a:ext cx="1598429" cy="6120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middlesex university logo">
            <a:extLst>
              <a:ext uri="{FF2B5EF4-FFF2-40B4-BE49-F238E27FC236}">
                <a16:creationId xmlns:a16="http://schemas.microsoft.com/office/drawing/2014/main" id="{44C539D3-449E-4CE6-A91E-092D1301E8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1543" y="5448118"/>
            <a:ext cx="1895055" cy="7738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6C97B0E-1CC0-492B-9FC4-B799539FE2C4}"/>
              </a:ext>
            </a:extLst>
          </p:cNvPr>
          <p:cNvPicPr>
            <a:picLocks noChangeAspect="1"/>
          </p:cNvPicPr>
          <p:nvPr/>
        </p:nvPicPr>
        <p:blipFill rotWithShape="1">
          <a:blip r:embed="rId6">
            <a:extLst>
              <a:ext uri="{28A0092B-C50C-407E-A947-70E740481C1C}">
                <a14:useLocalDpi xmlns:a14="http://schemas.microsoft.com/office/drawing/2010/main" val="0"/>
              </a:ext>
            </a:extLst>
          </a:blip>
          <a:srcRect t="5463" b="6573"/>
          <a:stretch/>
        </p:blipFill>
        <p:spPr>
          <a:xfrm>
            <a:off x="6735969" y="5278366"/>
            <a:ext cx="1376670" cy="1042006"/>
          </a:xfrm>
          <a:prstGeom prst="rect">
            <a:avLst/>
          </a:prstGeom>
        </p:spPr>
      </p:pic>
      <p:pic>
        <p:nvPicPr>
          <p:cNvPr id="5" name="Picture 4">
            <a:extLst>
              <a:ext uri="{FF2B5EF4-FFF2-40B4-BE49-F238E27FC236}">
                <a16:creationId xmlns:a16="http://schemas.microsoft.com/office/drawing/2014/main" id="{2499FD5D-8422-49A9-9A9E-D278537E142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820" t="7050" r="14986" b="9712"/>
          <a:stretch/>
        </p:blipFill>
        <p:spPr>
          <a:xfrm>
            <a:off x="4253983" y="2631862"/>
            <a:ext cx="3444865" cy="2331052"/>
          </a:xfrm>
          <a:prstGeom prst="rect">
            <a:avLst/>
          </a:prstGeom>
        </p:spPr>
      </p:pic>
    </p:spTree>
    <p:extLst>
      <p:ext uri="{BB962C8B-B14F-4D97-AF65-F5344CB8AC3E}">
        <p14:creationId xmlns:p14="http://schemas.microsoft.com/office/powerpoint/2010/main" val="262920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5664344-B091-44C7-B849-AADED7C36164}"/>
              </a:ext>
            </a:extLst>
          </p:cNvPr>
          <p:cNvSpPr txBox="1">
            <a:spLocks/>
          </p:cNvSpPr>
          <p:nvPr/>
        </p:nvSpPr>
        <p:spPr>
          <a:xfrm>
            <a:off x="0" y="1784413"/>
            <a:ext cx="11291777" cy="92030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6000" b="1" dirty="0">
                <a:solidFill>
                  <a:srgbClr val="92D400"/>
                </a:solidFill>
                <a:latin typeface="Arial" panose="020B0604020202020204" pitchFamily="34" charset="0"/>
                <a:cs typeface="Arial" panose="020B0604020202020204" pitchFamily="34" charset="0"/>
              </a:rPr>
              <a:t>Barnet Refugee Service Psycho-educational Workshops</a:t>
            </a:r>
            <a:endParaRPr lang="en-GB" sz="6000" b="1" dirty="0">
              <a:solidFill>
                <a:schemeClr val="tx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4D20A7-37E0-4E6E-9978-BBBD36C3AC7D}"/>
              </a:ext>
            </a:extLst>
          </p:cNvPr>
          <p:cNvSpPr txBox="1"/>
          <p:nvPr/>
        </p:nvSpPr>
        <p:spPr>
          <a:xfrm rot="20383974">
            <a:off x="1543017" y="3078152"/>
            <a:ext cx="1389048" cy="707886"/>
          </a:xfrm>
          <a:prstGeom prst="rect">
            <a:avLst/>
          </a:prstGeom>
          <a:noFill/>
        </p:spPr>
        <p:txBody>
          <a:bodyPr wrap="square" rtlCol="0">
            <a:spAutoFit/>
          </a:bodyPr>
          <a:lstStyle/>
          <a:p>
            <a:r>
              <a:rPr lang="en-GB" sz="4000" b="1">
                <a:solidFill>
                  <a:schemeClr val="bg1"/>
                </a:solidFill>
                <a:latin typeface="Arial" panose="020B0604020202020204" pitchFamily="34" charset="0"/>
                <a:cs typeface="Arial" panose="020B0604020202020204" pitchFamily="34" charset="0"/>
              </a:rPr>
              <a:t>IAPT</a:t>
            </a:r>
          </a:p>
        </p:txBody>
      </p:sp>
      <p:pic>
        <p:nvPicPr>
          <p:cNvPr id="4" name="Picture 3">
            <a:extLst>
              <a:ext uri="{FF2B5EF4-FFF2-40B4-BE49-F238E27FC236}">
                <a16:creationId xmlns:a16="http://schemas.microsoft.com/office/drawing/2014/main" id="{97EE8584-B556-4CC3-A9C8-8244C90C6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8488" y="3264764"/>
            <a:ext cx="4114800" cy="2743200"/>
          </a:xfrm>
          <a:prstGeom prst="rect">
            <a:avLst/>
          </a:prstGeom>
        </p:spPr>
      </p:pic>
    </p:spTree>
    <p:extLst>
      <p:ext uri="{BB962C8B-B14F-4D97-AF65-F5344CB8AC3E}">
        <p14:creationId xmlns:p14="http://schemas.microsoft.com/office/powerpoint/2010/main" val="367777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8223" y="146103"/>
            <a:ext cx="11153554" cy="1618902"/>
          </a:xfrm>
        </p:spPr>
        <p:txBody>
          <a:bodyPr>
            <a:normAutofit/>
          </a:bodyPr>
          <a:lstStyle/>
          <a:p>
            <a:r>
              <a:rPr lang="en-GB" sz="5400" b="1">
                <a:solidFill>
                  <a:srgbClr val="92D400"/>
                </a:solidFill>
                <a:latin typeface="Calibri Light" panose="020F0302020204030204" pitchFamily="34" charset="0"/>
                <a:cs typeface="Calibri Light" panose="020F0302020204030204" pitchFamily="34" charset="0"/>
              </a:rPr>
              <a:t>The Future</a:t>
            </a:r>
            <a:br>
              <a:rPr lang="en-GB" sz="2000" b="1">
                <a:solidFill>
                  <a:srgbClr val="92D400"/>
                </a:solidFill>
              </a:rPr>
            </a:br>
            <a:endParaRPr lang="en-GB" sz="5400" b="1">
              <a:solidFill>
                <a:srgbClr val="92D400"/>
              </a:solidFill>
            </a:endParaRPr>
          </a:p>
        </p:txBody>
      </p:sp>
      <p:pic>
        <p:nvPicPr>
          <p:cNvPr id="7" name="Picture 6">
            <a:extLst>
              <a:ext uri="{FF2B5EF4-FFF2-40B4-BE49-F238E27FC236}">
                <a16:creationId xmlns:a16="http://schemas.microsoft.com/office/drawing/2014/main" id="{FD1F4D06-32A3-48A9-843C-8AAF90339E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181" t="20132" r="8412"/>
          <a:stretch/>
        </p:blipFill>
        <p:spPr>
          <a:xfrm>
            <a:off x="4426842" y="347239"/>
            <a:ext cx="2644860" cy="28476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Rectangle 8">
            <a:extLst>
              <a:ext uri="{FF2B5EF4-FFF2-40B4-BE49-F238E27FC236}">
                <a16:creationId xmlns:a16="http://schemas.microsoft.com/office/drawing/2014/main" id="{53E52EF1-0AB4-4641-8DCF-84BC44044DF5}"/>
              </a:ext>
            </a:extLst>
          </p:cNvPr>
          <p:cNvSpPr/>
          <p:nvPr/>
        </p:nvSpPr>
        <p:spPr>
          <a:xfrm>
            <a:off x="4969386" y="99413"/>
            <a:ext cx="4950114" cy="1077218"/>
          </a:xfrm>
          <a:prstGeom prst="rect">
            <a:avLst/>
          </a:prstGeom>
        </p:spPr>
        <p:txBody>
          <a:bodyPr wrap="square">
            <a:spAutoFit/>
          </a:bodyPr>
          <a:lstStyle/>
          <a:p>
            <a:pPr lvl="0" algn="ctr">
              <a:defRPr/>
            </a:pPr>
            <a:r>
              <a:rPr lang="en-GB" sz="3200" b="1" dirty="0">
                <a:solidFill>
                  <a:schemeClr val="bg1"/>
                </a:solidFill>
                <a:highlight>
                  <a:srgbClr val="92D400"/>
                </a:highlight>
                <a:latin typeface="Calibri Light" panose="020F0302020204030204" pitchFamily="34" charset="0"/>
                <a:cs typeface="Calibri Light" panose="020F0302020204030204" pitchFamily="34" charset="0"/>
              </a:rPr>
              <a:t>Continue to develop the </a:t>
            </a:r>
            <a:br>
              <a:rPr lang="en-GB" sz="3200" b="1" dirty="0">
                <a:solidFill>
                  <a:schemeClr val="bg1"/>
                </a:solidFill>
                <a:highlight>
                  <a:srgbClr val="92D400"/>
                </a:highlight>
                <a:latin typeface="Calibri Light" panose="020F0302020204030204" pitchFamily="34" charset="0"/>
                <a:cs typeface="Calibri Light" panose="020F0302020204030204" pitchFamily="34" charset="0"/>
              </a:rPr>
            </a:br>
            <a:r>
              <a:rPr lang="en-GB" sz="3200" b="1" dirty="0">
                <a:solidFill>
                  <a:schemeClr val="bg1"/>
                </a:solidFill>
                <a:highlight>
                  <a:srgbClr val="92D400"/>
                </a:highlight>
                <a:latin typeface="Calibri Light" panose="020F0302020204030204" pitchFamily="34" charset="0"/>
                <a:cs typeface="Calibri Light" panose="020F0302020204030204" pitchFamily="34" charset="0"/>
              </a:rPr>
              <a:t>Wellbeing Cafe</a:t>
            </a:r>
          </a:p>
        </p:txBody>
      </p:sp>
      <p:grpSp>
        <p:nvGrpSpPr>
          <p:cNvPr id="42" name="Group 41">
            <a:extLst>
              <a:ext uri="{FF2B5EF4-FFF2-40B4-BE49-F238E27FC236}">
                <a16:creationId xmlns:a16="http://schemas.microsoft.com/office/drawing/2014/main" id="{692B6E67-C51A-4F7C-B28B-396FDE1B7FCE}"/>
              </a:ext>
            </a:extLst>
          </p:cNvPr>
          <p:cNvGrpSpPr/>
          <p:nvPr/>
        </p:nvGrpSpPr>
        <p:grpSpPr>
          <a:xfrm>
            <a:off x="44197" y="914403"/>
            <a:ext cx="4214526" cy="4436429"/>
            <a:chOff x="5213909" y="-210317"/>
            <a:chExt cx="5120938" cy="5303314"/>
          </a:xfrm>
        </p:grpSpPr>
        <p:grpSp>
          <p:nvGrpSpPr>
            <p:cNvPr id="35" name="Group 34">
              <a:extLst>
                <a:ext uri="{FF2B5EF4-FFF2-40B4-BE49-F238E27FC236}">
                  <a16:creationId xmlns:a16="http://schemas.microsoft.com/office/drawing/2014/main" id="{6E3F683E-54D6-4D65-95C5-B47C9D68B27C}"/>
                </a:ext>
              </a:extLst>
            </p:cNvPr>
            <p:cNvGrpSpPr/>
            <p:nvPr/>
          </p:nvGrpSpPr>
          <p:grpSpPr>
            <a:xfrm>
              <a:off x="5213909" y="-210317"/>
              <a:ext cx="5120938" cy="5303314"/>
              <a:chOff x="5837771" y="313181"/>
              <a:chExt cx="3532224" cy="3997835"/>
            </a:xfrm>
          </p:grpSpPr>
          <p:pic>
            <p:nvPicPr>
              <p:cNvPr id="12" name="Picture 11">
                <a:extLst>
                  <a:ext uri="{FF2B5EF4-FFF2-40B4-BE49-F238E27FC236}">
                    <a16:creationId xmlns:a16="http://schemas.microsoft.com/office/drawing/2014/main" id="{83AEF66E-0CC8-4FF1-A6B4-80F578914A9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39" b="97590" l="7273" r="94091">
                            <a14:foregroundMark x1="7727" y1="37349" x2="7727" y2="37349"/>
                            <a14:foregroundMark x1="94091" y1="38153" x2="94091" y2="38153"/>
                            <a14:foregroundMark x1="57727" y1="93976" x2="57727" y2="93976"/>
                            <a14:foregroundMark x1="55000" y1="96787" x2="55000" y2="96787"/>
                            <a14:foregroundMark x1="55000" y1="97590" x2="55000" y2="97590"/>
                          </a14:backgroundRemoval>
                        </a14:imgEffect>
                      </a14:imgLayer>
                    </a14:imgProps>
                  </a:ext>
                  <a:ext uri="{28A0092B-C50C-407E-A947-70E740481C1C}">
                    <a14:useLocalDpi xmlns:a14="http://schemas.microsoft.com/office/drawing/2010/main" val="0"/>
                  </a:ext>
                </a:extLst>
              </a:blip>
              <a:stretch>
                <a:fillRect/>
              </a:stretch>
            </p:blipFill>
            <p:spPr>
              <a:xfrm>
                <a:off x="5837771" y="313181"/>
                <a:ext cx="3532224" cy="3997835"/>
              </a:xfrm>
              <a:prstGeom prst="rect">
                <a:avLst/>
              </a:prstGeom>
            </p:spPr>
          </p:pic>
          <p:sp>
            <p:nvSpPr>
              <p:cNvPr id="16" name="Rectangle 15">
                <a:extLst>
                  <a:ext uri="{FF2B5EF4-FFF2-40B4-BE49-F238E27FC236}">
                    <a16:creationId xmlns:a16="http://schemas.microsoft.com/office/drawing/2014/main" id="{359D180C-5D47-492D-B5CC-A9C4BADC53D5}"/>
                  </a:ext>
                </a:extLst>
              </p:cNvPr>
              <p:cNvSpPr/>
              <p:nvPr/>
            </p:nvSpPr>
            <p:spPr>
              <a:xfrm rot="5400000">
                <a:off x="6594284" y="1713944"/>
                <a:ext cx="2611413" cy="1212111"/>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EB9AE702-6E23-48AE-A3C8-F2EFA37125A9}"/>
                  </a:ext>
                </a:extLst>
              </p:cNvPr>
              <p:cNvSpPr/>
              <p:nvPr/>
            </p:nvSpPr>
            <p:spPr>
              <a:xfrm rot="5400000">
                <a:off x="6680586" y="1585989"/>
                <a:ext cx="1846591" cy="1212111"/>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B893FC62-4739-4ED3-A563-A0F1C02BADB7}"/>
                  </a:ext>
                </a:extLst>
              </p:cNvPr>
              <p:cNvSpPr/>
              <p:nvPr/>
            </p:nvSpPr>
            <p:spPr>
              <a:xfrm rot="5400000">
                <a:off x="7472056" y="1358085"/>
                <a:ext cx="1508666"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6972109B-F91E-4358-B3F7-0E67A7FAE146}"/>
                  </a:ext>
                </a:extLst>
              </p:cNvPr>
              <p:cNvSpPr/>
              <p:nvPr/>
            </p:nvSpPr>
            <p:spPr>
              <a:xfrm rot="5400000">
                <a:off x="6753815" y="1232371"/>
                <a:ext cx="484313" cy="1505988"/>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E1DA8E8-669C-40EC-B214-CF592B19DC45}"/>
                  </a:ext>
                </a:extLst>
              </p:cNvPr>
              <p:cNvSpPr/>
              <p:nvPr/>
            </p:nvSpPr>
            <p:spPr>
              <a:xfrm rot="5400000">
                <a:off x="6814147" y="1852930"/>
                <a:ext cx="714397"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13337CC5-35B6-4270-AAC7-7B47252553C6}"/>
                  </a:ext>
                </a:extLst>
              </p:cNvPr>
              <p:cNvSpPr/>
              <p:nvPr/>
            </p:nvSpPr>
            <p:spPr>
              <a:xfrm rot="5400000">
                <a:off x="8421438" y="1418644"/>
                <a:ext cx="402510"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B0F99ECB-26B8-4F63-87F4-56496E397789}"/>
                  </a:ext>
                </a:extLst>
              </p:cNvPr>
              <p:cNvSpPr/>
              <p:nvPr/>
            </p:nvSpPr>
            <p:spPr>
              <a:xfrm rot="5400000">
                <a:off x="7033721" y="3248572"/>
                <a:ext cx="1508666" cy="243903"/>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EF84A436-C125-4E2D-853F-096777D48FD1}"/>
                  </a:ext>
                </a:extLst>
              </p:cNvPr>
              <p:cNvSpPr/>
              <p:nvPr/>
            </p:nvSpPr>
            <p:spPr>
              <a:xfrm rot="5400000">
                <a:off x="7036125" y="3014654"/>
                <a:ext cx="1508666" cy="50923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3B99F3E9-392E-452F-8D43-BBAC3F3D9BFE}"/>
                  </a:ext>
                </a:extLst>
              </p:cNvPr>
              <p:cNvSpPr/>
              <p:nvPr/>
            </p:nvSpPr>
            <p:spPr>
              <a:xfrm rot="5400000">
                <a:off x="6884836" y="2904969"/>
                <a:ext cx="1508666" cy="408767"/>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5A0E446-5E06-483C-9133-8CCE704F6ADA}"/>
                  </a:ext>
                </a:extLst>
              </p:cNvPr>
              <p:cNvSpPr/>
              <p:nvPr/>
            </p:nvSpPr>
            <p:spPr>
              <a:xfrm rot="5400000">
                <a:off x="7314462" y="2815566"/>
                <a:ext cx="555688"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D9E92027-8E70-4C77-9272-7B984BBCD524}"/>
                  </a:ext>
                </a:extLst>
              </p:cNvPr>
              <p:cNvSpPr/>
              <p:nvPr/>
            </p:nvSpPr>
            <p:spPr>
              <a:xfrm rot="5400000">
                <a:off x="6861012" y="1355298"/>
                <a:ext cx="569736"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7987B395-E965-4465-8006-2464AA68EF5D}"/>
                  </a:ext>
                </a:extLst>
              </p:cNvPr>
              <p:cNvSpPr/>
              <p:nvPr/>
            </p:nvSpPr>
            <p:spPr>
              <a:xfrm rot="5400000">
                <a:off x="6918811" y="1210048"/>
                <a:ext cx="569736"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1F817B44-2E3B-4211-BBC9-B2B94B73F397}"/>
                  </a:ext>
                </a:extLst>
              </p:cNvPr>
              <p:cNvSpPr/>
              <p:nvPr/>
            </p:nvSpPr>
            <p:spPr>
              <a:xfrm rot="5400000">
                <a:off x="7592278" y="2288993"/>
                <a:ext cx="944025"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2297C187-18D4-4E97-BE8A-294C9462EC7C}"/>
                  </a:ext>
                </a:extLst>
              </p:cNvPr>
              <p:cNvSpPr/>
              <p:nvPr/>
            </p:nvSpPr>
            <p:spPr>
              <a:xfrm rot="5400000">
                <a:off x="8192741" y="1677687"/>
                <a:ext cx="569736"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72B9DC1B-3CED-4377-BD1D-025A26D65F0E}"/>
                  </a:ext>
                </a:extLst>
              </p:cNvPr>
              <p:cNvSpPr/>
              <p:nvPr/>
            </p:nvSpPr>
            <p:spPr>
              <a:xfrm rot="4025402">
                <a:off x="7132291" y="2282549"/>
                <a:ext cx="569736"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4AF25628-B647-4393-AE10-CD8EF459218D}"/>
                  </a:ext>
                </a:extLst>
              </p:cNvPr>
              <p:cNvSpPr/>
              <p:nvPr/>
            </p:nvSpPr>
            <p:spPr>
              <a:xfrm rot="3450772">
                <a:off x="6792218" y="1836062"/>
                <a:ext cx="569736"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3A5BE34-8DFE-4673-A098-927F31CD39C6}"/>
                  </a:ext>
                </a:extLst>
              </p:cNvPr>
              <p:cNvSpPr/>
              <p:nvPr/>
            </p:nvSpPr>
            <p:spPr>
              <a:xfrm rot="5400000">
                <a:off x="7418475" y="570152"/>
                <a:ext cx="272088" cy="2796195"/>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6CB697C8-4392-47C9-A268-6D10718581F1}"/>
                  </a:ext>
                </a:extLst>
              </p:cNvPr>
              <p:cNvSpPr/>
              <p:nvPr/>
            </p:nvSpPr>
            <p:spPr>
              <a:xfrm rot="5400000">
                <a:off x="8152262" y="1285527"/>
                <a:ext cx="569736" cy="1155239"/>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D35DD40-470B-4BB1-95F3-4D842F788E40}"/>
                  </a:ext>
                </a:extLst>
              </p:cNvPr>
              <p:cNvSpPr/>
              <p:nvPr/>
            </p:nvSpPr>
            <p:spPr>
              <a:xfrm rot="5400000">
                <a:off x="7578685" y="3033629"/>
                <a:ext cx="714397" cy="800084"/>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38" name="Rectangle 37">
              <a:extLst>
                <a:ext uri="{FF2B5EF4-FFF2-40B4-BE49-F238E27FC236}">
                  <a16:creationId xmlns:a16="http://schemas.microsoft.com/office/drawing/2014/main" id="{F8BD746E-D295-418C-847D-DEA4547D5723}"/>
                </a:ext>
              </a:extLst>
            </p:cNvPr>
            <p:cNvSpPr/>
            <p:nvPr/>
          </p:nvSpPr>
          <p:spPr>
            <a:xfrm rot="5400000">
              <a:off x="7932966" y="4040683"/>
              <a:ext cx="523408" cy="738270"/>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9" name="Rectangle 38">
              <a:extLst>
                <a:ext uri="{FF2B5EF4-FFF2-40B4-BE49-F238E27FC236}">
                  <a16:creationId xmlns:a16="http://schemas.microsoft.com/office/drawing/2014/main" id="{232986A9-9E80-47E3-989D-1D50F12B532F}"/>
                </a:ext>
              </a:extLst>
            </p:cNvPr>
            <p:cNvSpPr/>
            <p:nvPr/>
          </p:nvSpPr>
          <p:spPr>
            <a:xfrm rot="5400000">
              <a:off x="8337377" y="3171505"/>
              <a:ext cx="523407" cy="1159944"/>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0" name="Rectangle 39">
              <a:extLst>
                <a:ext uri="{FF2B5EF4-FFF2-40B4-BE49-F238E27FC236}">
                  <a16:creationId xmlns:a16="http://schemas.microsoft.com/office/drawing/2014/main" id="{836A99F2-2CBB-4AB7-A487-422215279CD7}"/>
                </a:ext>
              </a:extLst>
            </p:cNvPr>
            <p:cNvSpPr/>
            <p:nvPr/>
          </p:nvSpPr>
          <p:spPr>
            <a:xfrm rot="5400000">
              <a:off x="8531986" y="2963260"/>
              <a:ext cx="407283" cy="1159944"/>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pSp>
      <p:sp>
        <p:nvSpPr>
          <p:cNvPr id="43" name="Rectangle 42">
            <a:extLst>
              <a:ext uri="{FF2B5EF4-FFF2-40B4-BE49-F238E27FC236}">
                <a16:creationId xmlns:a16="http://schemas.microsoft.com/office/drawing/2014/main" id="{75B6E665-62B0-44FE-969F-666940B362CC}"/>
              </a:ext>
            </a:extLst>
          </p:cNvPr>
          <p:cNvSpPr/>
          <p:nvPr/>
        </p:nvSpPr>
        <p:spPr>
          <a:xfrm>
            <a:off x="862704" y="2119999"/>
            <a:ext cx="2946706" cy="2246769"/>
          </a:xfrm>
          <a:prstGeom prst="rect">
            <a:avLst/>
          </a:prstGeom>
        </p:spPr>
        <p:txBody>
          <a:bodyPr wrap="square">
            <a:spAutoFit/>
          </a:bodyPr>
          <a:lstStyle/>
          <a:p>
            <a:pPr lvl="0" algn="ctr">
              <a:defRPr/>
            </a:pPr>
            <a:r>
              <a:rPr lang="en-GB" sz="2800" b="1" dirty="0">
                <a:solidFill>
                  <a:schemeClr val="bg1"/>
                </a:solidFill>
                <a:latin typeface="Calibri Light" panose="020F0302020204030204" pitchFamily="34" charset="0"/>
                <a:cs typeface="Calibri Light" panose="020F0302020204030204" pitchFamily="34" charset="0"/>
              </a:rPr>
              <a:t>Continue work with Public Health to deliver a Mental Health campaign across Barnet </a:t>
            </a:r>
          </a:p>
        </p:txBody>
      </p:sp>
      <p:sp>
        <p:nvSpPr>
          <p:cNvPr id="3" name="Oval 2">
            <a:extLst>
              <a:ext uri="{FF2B5EF4-FFF2-40B4-BE49-F238E27FC236}">
                <a16:creationId xmlns:a16="http://schemas.microsoft.com/office/drawing/2014/main" id="{661CA61F-1503-4ADC-974E-1970C9475AF0}"/>
              </a:ext>
            </a:extLst>
          </p:cNvPr>
          <p:cNvSpPr/>
          <p:nvPr/>
        </p:nvSpPr>
        <p:spPr>
          <a:xfrm>
            <a:off x="7630773" y="2118165"/>
            <a:ext cx="3173010" cy="31039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4" name="Picture 43">
            <a:extLst>
              <a:ext uri="{FF2B5EF4-FFF2-40B4-BE49-F238E27FC236}">
                <a16:creationId xmlns:a16="http://schemas.microsoft.com/office/drawing/2014/main" id="{5E65DE34-8157-48AF-BE98-605B23D9E4E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29787" y1="37690" x2="45851" y2="44289"/>
                        <a14:backgroundMark x1="45851" y1="44289" x2="57447" y2="57487"/>
                        <a14:backgroundMark x1="57447" y1="57487" x2="59043" y2="60914"/>
                        <a14:backgroundMark x1="25638" y1="48477" x2="30957" y2="55964"/>
                        <a14:backgroundMark x1="28617" y1="61421" x2="28617" y2="61421"/>
                        <a14:backgroundMark x1="26809" y1="61421" x2="26809" y2="61421"/>
                        <a14:backgroundMark x1="49787" y1="19162" x2="49787" y2="19162"/>
                        <a14:backgroundMark x1="49149" y1="20178" x2="49149" y2="20178"/>
                        <a14:backgroundMark x1="39149" y1="22970" x2="39149" y2="22970"/>
                        <a14:backgroundMark x1="38936" y1="24239" x2="38936" y2="24239"/>
                        <a14:backgroundMark x1="37340" y1="25381" x2="37340" y2="25381"/>
                        <a14:backgroundMark x1="36809" y1="24365" x2="36809" y2="24365"/>
                      </a14:backgroundRemoval>
                    </a14:imgEffect>
                  </a14:imgLayer>
                </a14:imgProps>
              </a:ext>
              <a:ext uri="{28A0092B-C50C-407E-A947-70E740481C1C}">
                <a14:useLocalDpi xmlns:a14="http://schemas.microsoft.com/office/drawing/2010/main" val="0"/>
              </a:ext>
            </a:extLst>
          </a:blip>
          <a:srcRect l="9972" t="4993" r="11425" b="9013"/>
          <a:stretch/>
        </p:blipFill>
        <p:spPr>
          <a:xfrm rot="7752482">
            <a:off x="6778985" y="1513131"/>
            <a:ext cx="4938381" cy="4529013"/>
          </a:xfrm>
          <a:prstGeom prst="rect">
            <a:avLst/>
          </a:prstGeom>
        </p:spPr>
      </p:pic>
      <p:sp>
        <p:nvSpPr>
          <p:cNvPr id="46" name="TextBox 45">
            <a:extLst>
              <a:ext uri="{FF2B5EF4-FFF2-40B4-BE49-F238E27FC236}">
                <a16:creationId xmlns:a16="http://schemas.microsoft.com/office/drawing/2014/main" id="{B49752A9-881B-492E-A6E1-42BBAF06A800}"/>
              </a:ext>
            </a:extLst>
          </p:cNvPr>
          <p:cNvSpPr txBox="1"/>
          <p:nvPr/>
        </p:nvSpPr>
        <p:spPr>
          <a:xfrm>
            <a:off x="7922517" y="2164463"/>
            <a:ext cx="2644860" cy="2862322"/>
          </a:xfrm>
          <a:prstGeom prst="rect">
            <a:avLst/>
          </a:prstGeom>
          <a:noFill/>
        </p:spPr>
        <p:txBody>
          <a:bodyPr wrap="square" rtlCol="0">
            <a:spAutoFit/>
          </a:bodyPr>
          <a:lstStyle/>
          <a:p>
            <a:pPr marL="0" marR="0" lvl="0" indent="0" algn="ctr" defTabSz="913969"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a:p>
            <a:pPr marL="0" marR="0" lvl="0" indent="0" algn="ctr" defTabSz="913969"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Partnership with </a:t>
            </a:r>
          </a:p>
          <a:p>
            <a:pPr marL="0" marR="0" lvl="0" indent="0" algn="ctr" defTabSz="913969"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rPr>
              <a:t>VCS organisations to develop new psycho-educational programmes</a:t>
            </a:r>
          </a:p>
          <a:p>
            <a:pPr marL="0" marR="0" lvl="0" indent="0" algn="ctr" defTabSz="913969"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8C705A88-17B3-4A39-A0F9-DC71ED63EF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65213" y="4807085"/>
            <a:ext cx="2927253" cy="19515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6" name="Rectangle 35">
            <a:extLst>
              <a:ext uri="{FF2B5EF4-FFF2-40B4-BE49-F238E27FC236}">
                <a16:creationId xmlns:a16="http://schemas.microsoft.com/office/drawing/2014/main" id="{A561566D-1AE3-4384-B9AE-BA03704D518C}"/>
              </a:ext>
            </a:extLst>
          </p:cNvPr>
          <p:cNvSpPr/>
          <p:nvPr/>
        </p:nvSpPr>
        <p:spPr>
          <a:xfrm>
            <a:off x="616035" y="5634679"/>
            <a:ext cx="4950114" cy="1077218"/>
          </a:xfrm>
          <a:prstGeom prst="rect">
            <a:avLst/>
          </a:prstGeom>
        </p:spPr>
        <p:txBody>
          <a:bodyPr wrap="square">
            <a:spAutoFit/>
          </a:bodyPr>
          <a:lstStyle/>
          <a:p>
            <a:pPr lvl="0" algn="ctr">
              <a:defRPr/>
            </a:pPr>
            <a:r>
              <a:rPr lang="en-GB" sz="3200" b="1" dirty="0">
                <a:solidFill>
                  <a:schemeClr val="bg1"/>
                </a:solidFill>
                <a:highlight>
                  <a:srgbClr val="92D400"/>
                </a:highlight>
                <a:latin typeface="Calibri Light" panose="020F0302020204030204" pitchFamily="34" charset="0"/>
                <a:cs typeface="Calibri Light" panose="020F0302020204030204" pitchFamily="34" charset="0"/>
              </a:rPr>
              <a:t>Launch a Bespoke Young People’s Programme</a:t>
            </a:r>
          </a:p>
        </p:txBody>
      </p:sp>
    </p:spTree>
    <p:extLst>
      <p:ext uri="{BB962C8B-B14F-4D97-AF65-F5344CB8AC3E}">
        <p14:creationId xmlns:p14="http://schemas.microsoft.com/office/powerpoint/2010/main" val="2498951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555483" y="1530778"/>
            <a:ext cx="9909430" cy="914400"/>
          </a:xfrm>
        </p:spPr>
        <p:txBody>
          <a:bodyPr>
            <a:noAutofit/>
          </a:bodyPr>
          <a:lstStyle/>
          <a:p>
            <a:r>
              <a:rPr lang="en-GB" sz="5400" b="1">
                <a:solidFill>
                  <a:srgbClr val="92D400"/>
                </a:solidFill>
              </a:rPr>
              <a:t>Working together </a:t>
            </a:r>
            <a:br>
              <a:rPr lang="en-GB" sz="5400" b="1">
                <a:solidFill>
                  <a:srgbClr val="92D400"/>
                </a:solidFill>
              </a:rPr>
            </a:br>
            <a:br>
              <a:rPr lang="en-GB" sz="4400" b="1">
                <a:solidFill>
                  <a:srgbClr val="92D400"/>
                </a:solidFill>
              </a:rPr>
            </a:br>
            <a:endParaRPr lang="en-GB" sz="4400" b="1">
              <a:solidFill>
                <a:srgbClr val="92D400"/>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506"/>
          <a:stretch/>
        </p:blipFill>
        <p:spPr>
          <a:xfrm>
            <a:off x="2566339" y="1562472"/>
            <a:ext cx="7059322" cy="4685315"/>
          </a:xfrm>
          <a:prstGeom prst="rect">
            <a:avLst/>
          </a:prstGeom>
        </p:spPr>
      </p:pic>
    </p:spTree>
    <p:extLst>
      <p:ext uri="{BB962C8B-B14F-4D97-AF65-F5344CB8AC3E}">
        <p14:creationId xmlns:p14="http://schemas.microsoft.com/office/powerpoint/2010/main" val="229864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51962" y="674478"/>
            <a:ext cx="4612538" cy="1357522"/>
          </a:xfrm>
        </p:spPr>
        <p:txBody>
          <a:bodyPr>
            <a:normAutofit/>
          </a:bodyPr>
          <a:lstStyle/>
          <a:p>
            <a:r>
              <a:rPr lang="en-GB" sz="8000" b="1">
                <a:solidFill>
                  <a:srgbClr val="92D400"/>
                </a:solidFill>
              </a:rPr>
              <a:t>Thank you </a:t>
            </a:r>
          </a:p>
        </p:txBody>
      </p:sp>
      <p:pic>
        <p:nvPicPr>
          <p:cNvPr id="6" name="Picture 5">
            <a:extLst>
              <a:ext uri="{FF2B5EF4-FFF2-40B4-BE49-F238E27FC236}">
                <a16:creationId xmlns:a16="http://schemas.microsoft.com/office/drawing/2014/main" id="{A99700F3-15E1-4629-938C-F564BC2B513C}"/>
              </a:ext>
            </a:extLst>
          </p:cNvPr>
          <p:cNvPicPr>
            <a:picLocks noChangeAspect="1"/>
          </p:cNvPicPr>
          <p:nvPr/>
        </p:nvPicPr>
        <p:blipFill>
          <a:blip r:embed="rId3"/>
          <a:stretch>
            <a:fillRect/>
          </a:stretch>
        </p:blipFill>
        <p:spPr>
          <a:xfrm>
            <a:off x="3928676" y="2452596"/>
            <a:ext cx="3659109" cy="3577190"/>
          </a:xfrm>
          <a:prstGeom prst="rect">
            <a:avLst/>
          </a:prstGeom>
        </p:spPr>
      </p:pic>
    </p:spTree>
    <p:extLst>
      <p:ext uri="{BB962C8B-B14F-4D97-AF65-F5344CB8AC3E}">
        <p14:creationId xmlns:p14="http://schemas.microsoft.com/office/powerpoint/2010/main" val="172950277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c12a842-16e9-48ce-973f-6b65464d06fb">
      <UserInfo>
        <DisplayName>Amani Fairak</DisplayName>
        <AccountId>14</AccountId>
        <AccountType/>
      </UserInfo>
      <UserInfo>
        <DisplayName>Sian Avery</DisplayName>
        <AccountId>13</AccountId>
        <AccountType/>
      </UserInfo>
      <UserInfo>
        <DisplayName>SharingLinks.9e20786d-7777-4751-a0c4-d8d139667d31.OrganizationEdit.f739776d-ac16-411e-ba6b-af100d120984</DisplayName>
        <AccountId>59</AccountId>
        <AccountType/>
      </UserInfo>
      <UserInfo>
        <DisplayName>Stephanie Rose</DisplayName>
        <AccountId>44</AccountId>
        <AccountType/>
      </UserInfo>
      <UserInfo>
        <DisplayName>Fehintola Kolawole</DisplayName>
        <AccountId>93</AccountId>
        <AccountType/>
      </UserInfo>
      <UserInfo>
        <DisplayName>Julie Pal</DisplayName>
        <AccountId>33</AccountId>
        <AccountType/>
      </UserInfo>
      <UserInfo>
        <DisplayName>Helen Harte</DisplayName>
        <AccountId>24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E5806FAF6DD34D9E4E8D9D14694F39" ma:contentTypeVersion="8" ma:contentTypeDescription="Create a new document." ma:contentTypeScope="" ma:versionID="0f667f049de302e9a9299a33707aa5f8">
  <xsd:schema xmlns:xsd="http://www.w3.org/2001/XMLSchema" xmlns:xs="http://www.w3.org/2001/XMLSchema" xmlns:p="http://schemas.microsoft.com/office/2006/metadata/properties" xmlns:ns2="2045c6f2-ee6c-4c41-8f74-0daf0916f5b9" xmlns:ns3="5c12a842-16e9-48ce-973f-6b65464d06fb" targetNamespace="http://schemas.microsoft.com/office/2006/metadata/properties" ma:root="true" ma:fieldsID="2e4a89a12fa4865e6415f31a24f2ebcd" ns2:_="" ns3:_="">
    <xsd:import namespace="2045c6f2-ee6c-4c41-8f74-0daf0916f5b9"/>
    <xsd:import namespace="5c12a842-16e9-48ce-973f-6b65464d06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45c6f2-ee6c-4c41-8f74-0daf0916f5b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12a842-16e9-48ce-973f-6b65464d06fb"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BE0E67-C1FA-4983-9D95-B5E4F1750530}">
  <ds:schemaRefs>
    <ds:schemaRef ds:uri="http://purl.org/dc/terms/"/>
    <ds:schemaRef ds:uri="2045c6f2-ee6c-4c41-8f74-0daf0916f5b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5c12a842-16e9-48ce-973f-6b65464d06fb"/>
    <ds:schemaRef ds:uri="http://www.w3.org/XML/1998/namespace"/>
  </ds:schemaRefs>
</ds:datastoreItem>
</file>

<file path=customXml/itemProps2.xml><?xml version="1.0" encoding="utf-8"?>
<ds:datastoreItem xmlns:ds="http://schemas.openxmlformats.org/officeDocument/2006/customXml" ds:itemID="{5A8DAED1-0FE0-420A-9A01-0C67A78B95C8}">
  <ds:schemaRefs>
    <ds:schemaRef ds:uri="2045c6f2-ee6c-4c41-8f74-0daf0916f5b9"/>
    <ds:schemaRef ds:uri="5c12a842-16e9-48ce-973f-6b65464d06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9D0F2AC-B122-4F97-AB59-78E187363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189</TotalTime>
  <Words>1432</Words>
  <Application>Microsoft Office PowerPoint</Application>
  <PresentationFormat>Widescreen</PresentationFormat>
  <Paragraphs>202</Paragraphs>
  <Slides>22</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Calibri Light</vt:lpstr>
      <vt:lpstr>Century Gothic</vt:lpstr>
      <vt:lpstr>Custom Design</vt:lpstr>
      <vt:lpstr>Retrospect</vt:lpstr>
      <vt:lpstr>Office Theme</vt:lpstr>
      <vt:lpstr> Hub Connections  July 16, 2019</vt:lpstr>
      <vt:lpstr> Wellbeing Service Update  Julie Pal  CommUNITY Barnet CEO</vt:lpstr>
      <vt:lpstr>PowerPoint Presentation</vt:lpstr>
      <vt:lpstr> The story so far…   </vt:lpstr>
      <vt:lpstr> New Updates to the Barnet Wellbeing Service</vt:lpstr>
      <vt:lpstr>PowerPoint Presentation</vt:lpstr>
      <vt:lpstr>The Future </vt:lpstr>
      <vt:lpstr>Working together   </vt:lpstr>
      <vt:lpstr>Thank you </vt:lpstr>
      <vt:lpstr> Discussion Session  Ella Goschalk Improvement &amp; Engagement Manager Adults and Health Directorate</vt:lpstr>
      <vt:lpstr>1. Introduction</vt:lpstr>
      <vt:lpstr>2. Getting involved: ladder of participation</vt:lpstr>
      <vt:lpstr>3. How can people give their views and feedback at the moment?</vt:lpstr>
      <vt:lpstr>4. Key themes of current feedback? </vt:lpstr>
      <vt:lpstr>Feedback examples from some of our services…</vt:lpstr>
      <vt:lpstr>PowerPoint Presentation</vt:lpstr>
      <vt:lpstr>5. Co-production and peer support</vt:lpstr>
      <vt:lpstr>6. What are the gaps? What are our plans?</vt:lpstr>
      <vt:lpstr>7. Today’s discussion and next steps</vt:lpstr>
      <vt:lpstr> Break  </vt:lpstr>
      <vt:lpstr> Understanding more about how to get engaged with organisations here today </vt:lpstr>
      <vt:lpstr>Thank you for attending Hub Connections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Julie Pal, Chief Executive, CommUNITY Barnet</dc:title>
  <dc:creator>Panos Goumalatsos</dc:creator>
  <cp:lastModifiedBy>fehintola kolawole</cp:lastModifiedBy>
  <cp:revision>24</cp:revision>
  <dcterms:modified xsi:type="dcterms:W3CDTF">2021-04-09T14:18:24Z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0x0101001AE5806FAF6DD34D9E4E8D9D14694F39</vt:lpwstr>
  </property>
  <property fmtid="{D5CDD505-2E9C-101B-9397-08002B2CF9AE}" pid="3" name="AuthorIds_UIVersion_1024">
    <vt:lpwstr>60</vt:lpwstr>
  </property>
</Properties>
</file>